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36"/>
  </p:notesMasterIdLst>
  <p:handoutMasterIdLst>
    <p:handoutMasterId r:id="rId37"/>
  </p:handoutMasterIdLst>
  <p:sldIdLst>
    <p:sldId id="1022" r:id="rId2"/>
    <p:sldId id="1032" r:id="rId3"/>
    <p:sldId id="1025" r:id="rId4"/>
    <p:sldId id="1036" r:id="rId5"/>
    <p:sldId id="1037" r:id="rId6"/>
    <p:sldId id="1033" r:id="rId7"/>
    <p:sldId id="1038" r:id="rId8"/>
    <p:sldId id="1034" r:id="rId9"/>
    <p:sldId id="1035" r:id="rId10"/>
    <p:sldId id="1024" r:id="rId11"/>
    <p:sldId id="1028" r:id="rId12"/>
    <p:sldId id="1039" r:id="rId13"/>
    <p:sldId id="1026" r:id="rId14"/>
    <p:sldId id="1027" r:id="rId15"/>
    <p:sldId id="256" r:id="rId16"/>
    <p:sldId id="946" r:id="rId17"/>
    <p:sldId id="838" r:id="rId18"/>
    <p:sldId id="1020" r:id="rId19"/>
    <p:sldId id="1021" r:id="rId20"/>
    <p:sldId id="1019" r:id="rId21"/>
    <p:sldId id="1015" r:id="rId22"/>
    <p:sldId id="1029" r:id="rId23"/>
    <p:sldId id="1030" r:id="rId24"/>
    <p:sldId id="1040" r:id="rId25"/>
    <p:sldId id="1041" r:id="rId26"/>
    <p:sldId id="1042" r:id="rId27"/>
    <p:sldId id="1043" r:id="rId28"/>
    <p:sldId id="1045" r:id="rId29"/>
    <p:sldId id="1046" r:id="rId30"/>
    <p:sldId id="1047" r:id="rId31"/>
    <p:sldId id="1048" r:id="rId32"/>
    <p:sldId id="957" r:id="rId33"/>
    <p:sldId id="290" r:id="rId34"/>
    <p:sldId id="264" r:id="rId35"/>
  </p:sldIdLst>
  <p:sldSz cx="9144000" cy="6858000" type="screen4x3"/>
  <p:notesSz cx="666273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73976" autoAdjust="0"/>
  </p:normalViewPr>
  <p:slideViewPr>
    <p:cSldViewPr snapToGrid="0" snapToObjects="1">
      <p:cViewPr varScale="1">
        <p:scale>
          <a:sx n="60" d="100"/>
          <a:sy n="60" d="100"/>
        </p:scale>
        <p:origin x="18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6E69F-C9C5-482B-B2D6-3DF3705196EC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975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E385C-FFDC-405D-8F82-ADC941BE7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9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66275" y="4715153"/>
            <a:ext cx="5330189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774009" y="9428583"/>
            <a:ext cx="2887185" cy="49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94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read words using Fred Talk to blend together the sounds they know e.g. m-a-t, mat.</a:t>
            </a:r>
          </a:p>
          <a:p>
            <a:r>
              <a:rPr lang="en-US" dirty="0"/>
              <a:t>We say ‘Fred Talk, read the word’.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85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children </a:t>
            </a:r>
            <a:r>
              <a:rPr lang="en-US" dirty="0" err="1"/>
              <a:t>practise</a:t>
            </a:r>
            <a:r>
              <a:rPr lang="en-US" dirty="0"/>
              <a:t> reading these sounds in words using the routine ‘Special Friends’, ‘Fred Talk’, read the word’.</a:t>
            </a:r>
          </a:p>
          <a:p>
            <a:endParaRPr lang="en-US" dirty="0"/>
          </a:p>
          <a:p>
            <a:r>
              <a:rPr lang="en-US" dirty="0"/>
              <a:t>They spot the ‘Special Friends’ first, then Fred Talk to read the word.</a:t>
            </a:r>
          </a:p>
          <a:p>
            <a:endParaRPr lang="en-US" dirty="0"/>
          </a:p>
          <a:p>
            <a:r>
              <a:rPr lang="en-US" dirty="0"/>
              <a:t>For example, ‘ay’, s-p-r-ay, spray.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06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Talk follows a consistent routine: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sounds as Fred e.g. c-a-t. Ask children to repeat. Pause to allow children to ‘jump-in’ with the whole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 in sounds followed by the whole word e.g. c-a-t, cat. Ask children to repeat.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4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use Fred Talk throughout the day at home to help your child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blending sounds together.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Talk words at the end of the sentence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the words short and simple.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person next to you, have a practise of the three sentences on the screen.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to Fred Talk the last word of the sentence.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also play Fred Games with your child at home. I will show you one of these in action in a moment,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977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will make the best possible progress if they read as often as possible.</a:t>
            </a: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discuss how to listen to your child read their Read Write Inc. Phonics decodable storybook when they bring it home.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FB292E8D-CF26-4C18-AF48-18F643F3764E}" type="slidenum">
              <a:rPr lang="en-US" sz="1200" smtClean="0">
                <a:latin typeface="Times New Roman" pitchFamily="18" charset="0"/>
              </a:rPr>
              <a:pPr eaLnBrk="1" hangingPunct="1"/>
              <a:t>16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744538"/>
            <a:ext cx="2511425" cy="1884362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029" y="2627826"/>
            <a:ext cx="5773441" cy="655387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our school,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each Read Write Inc. Storybook three times in class with their partner.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Re-reading the same book helps children to become confident readers.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time they re-read, they build their fluency/speed and comprehension.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love reading and want to read because they can read all of the words in the Storybook.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set a focus for each re-read in school.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read focuses on reading every word accurately. 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on reading the story more quickly.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third read on comprehension - understanding what they read.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your child brings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book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to read and enjoy with you again and again at home.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‘three with me, four at home.’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do not send stories home the children cannot read because we always want them to be set up to succeed in their reading.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want to make sure they enjoy reading so that they want to read.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more they read, the faster progress they will make.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/>
            <a:endParaRPr lang="en-GB" sz="1100" dirty="0">
              <a:latin typeface="Arial"/>
              <a:cs typeface="Arial"/>
            </a:endParaRPr>
          </a:p>
          <a:p>
            <a:pPr eaLnBrk="1" hangingPunct="1"/>
            <a:r>
              <a:rPr lang="en-GB" sz="1100" dirty="0">
                <a:latin typeface="Arial"/>
                <a:cs typeface="Arial"/>
              </a:rPr>
              <a:t> 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02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after the third read in class, children bring the same Storybook home in their book bag.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love this book!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read it like a storyteller and can’t wait to read it to you, their grandparents or even their teddy bear. 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 avoid saying, “This book is too easy for you!” but instead say “I love how well you can read this book!”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meant to be able to read all of the words as the book is at the correct level.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them to share their enjoyment of the story with you and read it in their storyteller voice – again and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30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Children will be able to read all of the words in the Storybook.</a:t>
            </a:r>
          </a:p>
          <a:p>
            <a:endParaRPr lang="en-US" dirty="0"/>
          </a:p>
          <a:p>
            <a:r>
              <a:rPr lang="en-US" dirty="0"/>
              <a:t>If they hesitate, remind them to read the word using ‘Special Friends, Fred Talk, read the word’.</a:t>
            </a:r>
          </a:p>
          <a:p>
            <a:r>
              <a:rPr lang="en-US" dirty="0"/>
              <a:t>For example, this means they spot the ‘</a:t>
            </a:r>
            <a:r>
              <a:rPr lang="en-US" dirty="0" err="1"/>
              <a:t>sh</a:t>
            </a:r>
            <a:r>
              <a:rPr lang="en-US" dirty="0"/>
              <a:t>’, then Fred Talk and blend to read the word e.g. </a:t>
            </a:r>
            <a:r>
              <a:rPr lang="en-US" dirty="0" err="1"/>
              <a:t>sh</a:t>
            </a:r>
            <a:r>
              <a:rPr lang="en-US" dirty="0"/>
              <a:t>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41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words are ‘tricky’ because they contain letters that don’t match the sounds the child has been taught.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‘said’ has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making an ‘e’ sound.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these common exception words as Red words.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early Storybooks, these words are printed in red text.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 your child not to use Fred Talk to read Red words but instead to stop and think. Tell them the word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use this slide if you use Book Bag Books in your school.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Book Bag Books especially for home reading. They have guidance inside just for you as parents.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matched to the books children read in school so provide practice of the same sounds – extra practice at the right level for your child.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include many of the same reading activities that we use in class.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8338" y="808038"/>
            <a:ext cx="3081337" cy="23129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921" y="3199338"/>
            <a:ext cx="5183363" cy="676870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Remember that: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altLang="ja-JP" sz="1100" dirty="0">
              <a:latin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altLang="ja-JP" sz="1100" dirty="0">
                <a:latin typeface="Times New Roman"/>
                <a:cs typeface="Times New Roman"/>
                <a:sym typeface="Times New Roman"/>
              </a:rPr>
              <a:t>- </a:t>
            </a: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</a:p>
          <a:p>
            <a:pPr eaLnBrk="1" hangingPunct="1"/>
            <a:r>
              <a:rPr lang="en-US" sz="1100" dirty="0">
                <a:latin typeface="Times New Roman" charset="0"/>
              </a:rPr>
              <a:t>- W</a:t>
            </a:r>
            <a:r>
              <a:rPr lang="en-GB" sz="1100" dirty="0">
                <a:latin typeface="Times New Roman" charset="0"/>
              </a:rPr>
              <a:t>e pronounce the sounds clearly, using pure sounds (‘m’ not’ </a:t>
            </a:r>
            <a:r>
              <a:rPr lang="en-GB" sz="1100" dirty="0" err="1">
                <a:latin typeface="Times New Roman" charset="0"/>
              </a:rPr>
              <a:t>muh</a:t>
            </a:r>
            <a:r>
              <a:rPr lang="en-GB" sz="1100" dirty="0">
                <a:latin typeface="Times New Roman" charset="0"/>
              </a:rPr>
              <a:t>’, ’s’ not ‘</a:t>
            </a:r>
            <a:r>
              <a:rPr lang="en-GB" altLang="ja-JP" sz="1100" dirty="0" err="1">
                <a:latin typeface="Times New Roman" charset="0"/>
              </a:rPr>
              <a:t>suh</a:t>
            </a:r>
            <a:r>
              <a:rPr lang="en-GB" sz="1100" dirty="0">
                <a:latin typeface="Times New Roman" charset="0"/>
              </a:rPr>
              <a:t>’</a:t>
            </a:r>
            <a:r>
              <a:rPr lang="en-GB" altLang="ja-JP" sz="1100" dirty="0">
                <a:latin typeface="Times New Roman" charset="0"/>
              </a:rPr>
              <a:t>, etc.) so that your child will be able to blend the sounds together to make words more easily. </a:t>
            </a: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55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3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 provide a wealth of language we don’t use in everyday talk.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stories, poems and nursery rhymes children know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more easily they will be able to understand what they read, when they can read.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thrive on repetition.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Sophie who is 2 ½ years old.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begs for 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to be read over and over again.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her mum repeats the story, the more the story ‘belongs’ to Sophie.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Sophie ‘reads’ it, copying the special emphasis and actions that her mum used every time she read the story to her.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Ruth Miskin Literacy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51975-CA05-4734-9F82-596F4DC7254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65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all these things you child will learn when you read aloud stories and poems, - without any teaching! </a:t>
            </a:r>
          </a:p>
          <a:p>
            <a:r>
              <a:rPr lang="en-US" i="1" dirty="0"/>
              <a:t>Click each point and read.</a:t>
            </a:r>
            <a:endParaRPr lang="en-GB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2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Approximately 10 </a:t>
            </a:r>
            <a:r>
              <a:rPr lang="en-US" dirty="0"/>
              <a:t>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a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word-reading check 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84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read both real and nonsense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word as a whole. 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1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check that children will be able to read sounds they know in unfamiliar words.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20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6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70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6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2 sounds are shaded. They are long vowel sounds with 2 or more letters. We call these ‘Special Friends’ – two letters together that make one sound.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practise saying these sounds together.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each sound MTYT.</a:t>
            </a:r>
          </a:p>
          <a:p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children know these Set 2 sounds, they know one way of reading and writing every sound.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496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60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In the words of </a:t>
            </a:r>
            <a:r>
              <a:rPr lang="en-US" dirty="0" err="1">
                <a:solidFill>
                  <a:srgbClr val="FF0000"/>
                </a:solidFill>
              </a:rPr>
              <a:t>Dr</a:t>
            </a:r>
            <a:r>
              <a:rPr lang="en-US" dirty="0">
                <a:solidFill>
                  <a:srgbClr val="FF0000"/>
                </a:solidFill>
              </a:rPr>
              <a:t> Seuss…</a:t>
            </a:r>
            <a:r>
              <a:rPr lang="en-US" i="1" dirty="0">
                <a:solidFill>
                  <a:srgbClr val="FF0000"/>
                </a:solidFill>
              </a:rPr>
              <a:t>read quote.</a:t>
            </a:r>
          </a:p>
          <a:p>
            <a:pPr eaLnBrk="1" hangingPunct="1"/>
            <a:endParaRPr lang="en-US" i="1" dirty="0">
              <a:solidFill>
                <a:srgbClr val="FF0000"/>
              </a:solidFill>
            </a:endParaRPr>
          </a:p>
          <a:p>
            <a:pPr eaLnBrk="1" hangingPunct="1"/>
            <a:r>
              <a:rPr lang="en-US" i="0" dirty="0">
                <a:solidFill>
                  <a:srgbClr val="FF0000"/>
                </a:solidFill>
              </a:rPr>
              <a:t>Good readers do well in school – and in life.</a:t>
            </a:r>
          </a:p>
          <a:p>
            <a:pPr eaLnBrk="1" hangingPunct="1"/>
            <a:r>
              <a:rPr lang="en-US" i="0" dirty="0">
                <a:solidFill>
                  <a:srgbClr val="FF0000"/>
                </a:solidFill>
              </a:rPr>
              <a:t>By listening to your child read, you are making sure they have the opportunity to </a:t>
            </a:r>
            <a:r>
              <a:rPr lang="en-US" i="0" dirty="0" err="1">
                <a:solidFill>
                  <a:srgbClr val="FF0000"/>
                </a:solidFill>
              </a:rPr>
              <a:t>practise</a:t>
            </a:r>
            <a:r>
              <a:rPr lang="en-US" i="0" dirty="0">
                <a:solidFill>
                  <a:srgbClr val="FF0000"/>
                </a:solidFill>
              </a:rPr>
              <a:t> and become a good reader quickly.</a:t>
            </a:r>
          </a:p>
          <a:p>
            <a:pPr eaLnBrk="1" hangingPunct="1"/>
            <a:endParaRPr lang="en-US" i="0" dirty="0">
              <a:solidFill>
                <a:srgbClr val="FF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15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3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98488" y="808038"/>
            <a:ext cx="3409950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8923" y="3438677"/>
            <a:ext cx="4976389" cy="652936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children know how to read Set 2 sounds, they start to learn Set 3 sounds.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These are shaded in the chart.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They are alternative graphemes (spelling of a sound) for the Set 1 and Set 2 sounds the children already know.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 i="1" dirty="0">
                <a:latin typeface="Arial" pitchFamily="34" charset="0"/>
                <a:cs typeface="Arial" pitchFamily="34" charset="0"/>
              </a:rPr>
              <a:t>Point to the chart to show. </a:t>
            </a:r>
            <a:r>
              <a:rPr lang="en-US" altLang="ja-JP" sz="1100" dirty="0">
                <a:latin typeface="Arial" pitchFamily="34" charset="0"/>
                <a:cs typeface="Arial" pitchFamily="34" charset="0"/>
              </a:rPr>
              <a:t>For example, they know ‘ay’ and now learn a-e and </a:t>
            </a:r>
            <a:r>
              <a:rPr lang="en-US" altLang="ja-JP" sz="11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altLang="ja-JP" sz="1100" dirty="0">
                <a:latin typeface="Arial" pitchFamily="34" charset="0"/>
                <a:cs typeface="Arial" pitchFamily="34" charset="0"/>
              </a:rPr>
              <a:t> as other spellings for the same sound.</a:t>
            </a:r>
          </a:p>
        </p:txBody>
      </p:sp>
    </p:spTree>
    <p:extLst>
      <p:ext uri="{BB962C8B-B14F-4D97-AF65-F5344CB8AC3E}">
        <p14:creationId xmlns:p14="http://schemas.microsoft.com/office/powerpoint/2010/main" val="282296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give children a hook to learn the sounds by using pictures in the same shape as the letter.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‘s’ looks like a snake.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‘d’ looks like a dinosaur.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‘m’ looks like a mountain.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‘a’ looks like an apple.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 children to name the mnemonic pictures before they learn the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children learn to read and write the sounds really easily.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407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picture phrases to help children remember the Set 2 and Set 3 sounds.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ay, may I play? aw, yawn at dawn</a:t>
            </a:r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03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use the picture mnemonic to learn to form letters correctly at the same time they learn to read each sound. </a:t>
            </a:r>
          </a:p>
          <a:p>
            <a:r>
              <a:rPr lang="en-US" dirty="0"/>
              <a:t>Each sound has a handwriting phrase e.g. down Maisie, and over the mountains.</a:t>
            </a:r>
          </a:p>
          <a:p>
            <a:endParaRPr lang="en-US" dirty="0"/>
          </a:p>
          <a:p>
            <a:r>
              <a:rPr lang="en-US" dirty="0"/>
              <a:t>Use these handwriting phrases when </a:t>
            </a:r>
            <a:r>
              <a:rPr lang="en-US" dirty="0" err="1"/>
              <a:t>practising</a:t>
            </a:r>
            <a:r>
              <a:rPr lang="en-US" dirty="0"/>
              <a:t> writing at home with your child.</a:t>
            </a:r>
          </a:p>
          <a:p>
            <a:r>
              <a:rPr lang="en-US" dirty="0"/>
              <a:t>Avoid using these to read the sound.</a:t>
            </a:r>
          </a:p>
          <a:p>
            <a:endParaRPr lang="en-US" dirty="0"/>
          </a:p>
          <a:p>
            <a:r>
              <a:rPr lang="en-US" dirty="0"/>
              <a:t>I will give you a handout of these handwriting phrases when you leave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7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how to use ‘My Set 1 Speed Sounds Book 1’ or cards if you send these home.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1 flashcards or My Reading and Writing Kit ages 3-5 early sounds and blending to support your child with Set 1 sounds at home.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53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baseline="0" dirty="0"/>
              <a:t>Today I want to help you understand how your child is learning to read words in </a:t>
            </a:r>
            <a:r>
              <a:rPr lang="en-US" i="1" baseline="0" dirty="0"/>
              <a:t>Read Write Inc. </a:t>
            </a:r>
            <a:r>
              <a:rPr lang="en-US" i="0" baseline="0" dirty="0"/>
              <a:t>Phonics by blending sounds together: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Alongside teaching children sounds, we teach them </a:t>
            </a:r>
            <a:r>
              <a:rPr lang="en-US" dirty="0"/>
              <a:t>to blend sounds to read words e.g. s-a-t, sat.</a:t>
            </a:r>
            <a:r>
              <a:rPr lang="en-US" i="0" baseline="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We use Fred Talk to help children read.</a:t>
            </a: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9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8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kXcabDUg7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lintham.notts.sch.uk/read-write-inc/" TargetMode="External"/><Relationship Id="rId4" Type="http://schemas.openxmlformats.org/officeDocument/2006/relationships/hyperlink" Target="https://www.facebook.com/miskin.educatio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598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+ blending = reading </a:t>
            </a:r>
          </a:p>
        </p:txBody>
      </p:sp>
      <p:pic>
        <p:nvPicPr>
          <p:cNvPr id="16" name="Picture 15" descr="Screen Shot 2016-04-13 at 10.33.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67" y="2721512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4142396" y="2911126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9" name="Picture 8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18531"/>
            <a:ext cx="3393707" cy="1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822D-55EA-3441-BEB8-4DDEC2D6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with Fred Talk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FB8B5F-DBCF-E746-BF44-519E8D3C2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219" b="6202"/>
          <a:stretch/>
        </p:blipFill>
        <p:spPr>
          <a:xfrm>
            <a:off x="1720530" y="1451614"/>
            <a:ext cx="1512999" cy="2298001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63E26-CADA-C54E-AB51-86C1755BF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02"/>
          <a:stretch/>
        </p:blipFill>
        <p:spPr>
          <a:xfrm>
            <a:off x="3550456" y="1451613"/>
            <a:ext cx="1512999" cy="229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AE5CF-87A0-E24F-AA25-3951A7F2D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45"/>
          <a:stretch/>
        </p:blipFill>
        <p:spPr>
          <a:xfrm>
            <a:off x="5380382" y="1451612"/>
            <a:ext cx="1512999" cy="229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C98152B-D11E-B64D-92DB-04549E244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311" y="3930683"/>
            <a:ext cx="4797287" cy="2298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365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279C-A1B0-BD46-857A-27F00F24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146704" cy="864096"/>
          </a:xfrm>
        </p:spPr>
        <p:txBody>
          <a:bodyPr/>
          <a:lstStyle/>
          <a:p>
            <a:r>
              <a:rPr lang="en-US" dirty="0"/>
              <a:t>‘Special Friends’, ‘Fred Talk’, read the word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5C3B0-4996-1B47-B748-9022B28B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0" y="14822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2D307-CAF3-CD40-BD45-235D8FDA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9841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7508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8EB5-9B32-FA4F-9087-5D538ACE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 Talk routine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8D7AE-5475-5348-8458-BA667DBF2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arabicPeriod"/>
            </a:pPr>
            <a:r>
              <a:rPr lang="en-GB" dirty="0"/>
              <a:t>Say the word </a:t>
            </a:r>
            <a:r>
              <a:rPr lang="en-US" dirty="0"/>
              <a:t>in sounds as Fred e.g. c-a-t.</a:t>
            </a:r>
          </a:p>
          <a:p>
            <a:pPr marL="514350" lvl="0" indent="-514350">
              <a:buAutoNum type="arabicPeriod"/>
            </a:pPr>
            <a:r>
              <a:rPr lang="en-US" dirty="0"/>
              <a:t>Ask your child to repeat. Can they ‘jump-in’ with the whole word?</a:t>
            </a:r>
          </a:p>
          <a:p>
            <a:pPr marL="514350" lvl="0" indent="-514350">
              <a:buAutoNum type="arabicPeriod"/>
            </a:pPr>
            <a:r>
              <a:rPr lang="en-US" dirty="0"/>
              <a:t>Say the word in sounds followed by the whole word e.g. c-a-t, cat</a:t>
            </a:r>
          </a:p>
          <a:p>
            <a:pPr marL="514350" lvl="0" indent="-514350">
              <a:buAutoNum type="arabicPeriod"/>
            </a:pPr>
            <a:r>
              <a:rPr lang="en-US" dirty="0"/>
              <a:t>Ask your child to repeat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1" descr="41Ho83H3mFL.jpg">
            <a:extLst>
              <a:ext uri="{FF2B5EF4-FFF2-40B4-BE49-F238E27FC236}">
                <a16:creationId xmlns:a16="http://schemas.microsoft.com/office/drawing/2014/main" id="{6CAA398F-6BF3-F04C-91E3-77FD52EE75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82" b="-8882"/>
          <a:stretch>
            <a:fillRect/>
          </a:stretch>
        </p:blipFill>
        <p:spPr bwMode="auto">
          <a:xfrm>
            <a:off x="5465338" y="4297679"/>
            <a:ext cx="3297979" cy="180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194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Fred games and Fred talk throughout the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850" y="1195182"/>
            <a:ext cx="4906714" cy="5040560"/>
          </a:xfrm>
        </p:spPr>
        <p:txBody>
          <a:bodyPr/>
          <a:lstStyle/>
          <a:p>
            <a:r>
              <a:rPr lang="en-US" dirty="0"/>
              <a:t>Shall we have some</a:t>
            </a:r>
          </a:p>
          <a:p>
            <a:endParaRPr lang="en-US" dirty="0"/>
          </a:p>
          <a:p>
            <a:r>
              <a:rPr lang="en-US" dirty="0"/>
              <a:t>What would you like to</a:t>
            </a:r>
          </a:p>
          <a:p>
            <a:endParaRPr lang="en-US" dirty="0"/>
          </a:p>
          <a:p>
            <a:r>
              <a:rPr lang="en-US" dirty="0"/>
              <a:t>Let’s put on your</a:t>
            </a:r>
          </a:p>
          <a:p>
            <a:endParaRPr lang="en-US" dirty="0"/>
          </a:p>
        </p:txBody>
      </p:sp>
      <p:pic>
        <p:nvPicPr>
          <p:cNvPr id="8" name="Content Placeholder 1" descr="41Ho83H3mF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82" b="-8882"/>
          <a:stretch>
            <a:fillRect/>
          </a:stretch>
        </p:blipFill>
        <p:spPr bwMode="auto">
          <a:xfrm>
            <a:off x="5465338" y="4297679"/>
            <a:ext cx="3297979" cy="180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0C5BF-DCC2-8F4E-8C72-591573B90E63}"/>
              </a:ext>
            </a:extLst>
          </p:cNvPr>
          <p:cNvSpPr txBox="1"/>
          <p:nvPr/>
        </p:nvSpPr>
        <p:spPr>
          <a:xfrm>
            <a:off x="4040676" y="1183856"/>
            <a:ext cx="30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AFE52-461D-5843-961D-09A102A23140}"/>
              </a:ext>
            </a:extLst>
          </p:cNvPr>
          <p:cNvSpPr txBox="1"/>
          <p:nvPr/>
        </p:nvSpPr>
        <p:spPr>
          <a:xfrm>
            <a:off x="4132602" y="1183856"/>
            <a:ext cx="64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-u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2CC35-F4AE-8B41-854A-0B26618A8883}"/>
              </a:ext>
            </a:extLst>
          </p:cNvPr>
          <p:cNvSpPr txBox="1"/>
          <p:nvPr/>
        </p:nvSpPr>
        <p:spPr>
          <a:xfrm>
            <a:off x="4485484" y="1195182"/>
            <a:ext cx="89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-n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294A3-E033-AB44-8B6E-0BD6587B9F88}"/>
              </a:ext>
            </a:extLst>
          </p:cNvPr>
          <p:cNvSpPr txBox="1"/>
          <p:nvPr/>
        </p:nvSpPr>
        <p:spPr>
          <a:xfrm>
            <a:off x="4858036" y="1189401"/>
            <a:ext cx="89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-</a:t>
            </a:r>
            <a:r>
              <a:rPr lang="en-US" sz="3200" b="1" dirty="0" err="1">
                <a:solidFill>
                  <a:schemeClr val="accent3"/>
                </a:solidFill>
              </a:rPr>
              <a:t>ch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8B5F5-4F95-574B-B5D6-ED6E868E81CB}"/>
              </a:ext>
            </a:extLst>
          </p:cNvPr>
          <p:cNvSpPr txBox="1"/>
          <p:nvPr/>
        </p:nvSpPr>
        <p:spPr>
          <a:xfrm>
            <a:off x="5460580" y="1183856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BD715-C4E6-E846-8DBF-53B2E0963C47}"/>
              </a:ext>
            </a:extLst>
          </p:cNvPr>
          <p:cNvSpPr txBox="1"/>
          <p:nvPr/>
        </p:nvSpPr>
        <p:spPr>
          <a:xfrm>
            <a:off x="4472098" y="2190353"/>
            <a:ext cx="64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96EAF-FDD3-8A44-A57C-9D3A755FEC70}"/>
              </a:ext>
            </a:extLst>
          </p:cNvPr>
          <p:cNvSpPr txBox="1"/>
          <p:nvPr/>
        </p:nvSpPr>
        <p:spPr>
          <a:xfrm>
            <a:off x="4731170" y="2184572"/>
            <a:ext cx="646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-l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0374D5-9D21-554A-A431-9CC18023FFE3}"/>
              </a:ext>
            </a:extLst>
          </p:cNvPr>
          <p:cNvSpPr txBox="1"/>
          <p:nvPr/>
        </p:nvSpPr>
        <p:spPr>
          <a:xfrm>
            <a:off x="4955796" y="2184570"/>
            <a:ext cx="82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-ay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A23F0-D42E-A146-9618-D640251F97E1}"/>
              </a:ext>
            </a:extLst>
          </p:cNvPr>
          <p:cNvSpPr txBox="1"/>
          <p:nvPr/>
        </p:nvSpPr>
        <p:spPr>
          <a:xfrm>
            <a:off x="5565072" y="2201104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F74C5-EE11-374D-A6DE-61504D2A5900}"/>
              </a:ext>
            </a:extLst>
          </p:cNvPr>
          <p:cNvSpPr txBox="1"/>
          <p:nvPr/>
        </p:nvSpPr>
        <p:spPr>
          <a:xfrm>
            <a:off x="3381644" y="3298009"/>
            <a:ext cx="82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CE4FD-350E-E24D-865B-EBE951DFD722}"/>
              </a:ext>
            </a:extLst>
          </p:cNvPr>
          <p:cNvSpPr txBox="1"/>
          <p:nvPr/>
        </p:nvSpPr>
        <p:spPr>
          <a:xfrm>
            <a:off x="3617324" y="3298007"/>
            <a:ext cx="82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-</a:t>
            </a:r>
            <a:r>
              <a:rPr lang="en-US" sz="3200" b="1" dirty="0" err="1">
                <a:solidFill>
                  <a:schemeClr val="accent3"/>
                </a:solidFill>
              </a:rPr>
              <a:t>oa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C93D6-6FED-3B42-B631-538662BE2EA8}"/>
              </a:ext>
            </a:extLst>
          </p:cNvPr>
          <p:cNvSpPr txBox="1"/>
          <p:nvPr/>
        </p:nvSpPr>
        <p:spPr>
          <a:xfrm>
            <a:off x="4201442" y="3298007"/>
            <a:ext cx="82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30D58-F010-DF4B-992C-0E70A49ECB2A}"/>
              </a:ext>
            </a:extLst>
          </p:cNvPr>
          <p:cNvSpPr txBox="1"/>
          <p:nvPr/>
        </p:nvSpPr>
        <p:spPr>
          <a:xfrm>
            <a:off x="4469109" y="3298007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3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Read Write Inc. </a:t>
            </a:r>
            <a:r>
              <a:rPr lang="en-US" dirty="0"/>
              <a:t>Phonics </a:t>
            </a:r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dirty="0"/>
              <a:t>Listening to your child read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‘Three with me, four at home’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Accuracy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Fluency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Comprehension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Read and enjoy at home</a:t>
            </a:r>
          </a:p>
          <a:p>
            <a:pPr eaLnBrk="1" hangingPunct="1">
              <a:buFont typeface="Wingdings" pitchFamily="2" charset="2"/>
              <a:buNone/>
            </a:pPr>
            <a:endParaRPr lang="en-GB" sz="24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GB" sz="24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3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700808"/>
            <a:ext cx="1636550" cy="119008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5013176"/>
            <a:ext cx="2244402" cy="1692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third read…</a:t>
            </a:r>
          </a:p>
        </p:txBody>
      </p:sp>
    </p:spTree>
    <p:extLst>
      <p:ext uri="{BB962C8B-B14F-4D97-AF65-F5344CB8AC3E}">
        <p14:creationId xmlns:p14="http://schemas.microsoft.com/office/powerpoint/2010/main" val="39077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4427 -2.22222E-6 C 0.20903 -2.22222E-6 0.28872 0.14398 0.28872 0.26111 L 0.28872 0.5222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B5E3-8A36-464F-AD2A-E3B6DAFF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68022" cy="864096"/>
          </a:xfrm>
        </p:spPr>
        <p:txBody>
          <a:bodyPr/>
          <a:lstStyle/>
          <a:p>
            <a:r>
              <a:rPr lang="en-US" dirty="0"/>
              <a:t>‘Special Friends’, ‘Fred Talk’, read the 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F55EA-20BA-9940-80CE-F946D54B8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55" y="1490269"/>
            <a:ext cx="4099689" cy="1938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1E4011-75BC-3A4A-8675-9C136667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155" y="3713613"/>
            <a:ext cx="4056943" cy="28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31358-7079-704B-9B32-5E78F288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Words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4FA85-7D2B-994C-8EA8-4ABF818A1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7081" y="3357051"/>
            <a:ext cx="4599316" cy="29416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BCBC3-CDC1-EC4B-A12C-A092D1C25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1" r="3172" b="1901"/>
          <a:stretch/>
        </p:blipFill>
        <p:spPr>
          <a:xfrm>
            <a:off x="1157467" y="1546333"/>
            <a:ext cx="3040011" cy="1544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FACAA7-1E4E-D742-A365-12B2395364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02" r="6712" b="7279"/>
          <a:stretch/>
        </p:blipFill>
        <p:spPr>
          <a:xfrm>
            <a:off x="4946524" y="1546333"/>
            <a:ext cx="3040009" cy="15441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407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6880C-47B3-4AA2-954F-304DB2FD97E6}"/>
              </a:ext>
            </a:extLst>
          </p:cNvPr>
          <p:cNvSpPr txBox="1"/>
          <p:nvPr/>
        </p:nvSpPr>
        <p:spPr>
          <a:xfrm>
            <a:off x="323528" y="3717030"/>
            <a:ext cx="5964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Parent video: How to say the sounds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0241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C9DD-25FF-DD45-8952-0A114CE9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7478713" cy="864096"/>
          </a:xfrm>
        </p:spPr>
        <p:txBody>
          <a:bodyPr/>
          <a:lstStyle/>
          <a:p>
            <a:r>
              <a:rPr lang="en-US" dirty="0"/>
              <a:t>Book Bag Books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F4763-21A6-D448-B6D3-D029870A9125}"/>
              </a:ext>
            </a:extLst>
          </p:cNvPr>
          <p:cNvSpPr/>
          <p:nvPr/>
        </p:nvSpPr>
        <p:spPr>
          <a:xfrm>
            <a:off x="323528" y="1399847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reading practice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Uniquely matched to the </a:t>
            </a:r>
            <a:r>
              <a:rPr lang="en-GB" sz="2800" i="1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Write Inc.</a:t>
            </a: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Phonics Storybooks.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 children's learning of phonics at the appropriate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to make even faster progress in reading.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2BFF3-0BCF-1847-BD75-9F1FE70B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6" y="4455845"/>
            <a:ext cx="1310959" cy="171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1A557-3E53-5949-A342-3A8CD03AC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71" y="4455845"/>
            <a:ext cx="1321691" cy="171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C8B2C-D41A-634D-B9CB-51948B268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038" y="4455845"/>
            <a:ext cx="1322182" cy="1719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D619E-8431-A140-8185-938A5EE52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696" y="4455845"/>
            <a:ext cx="1323816" cy="1719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E1FFC-F320-EE4A-92CF-77965609D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988" y="4455844"/>
            <a:ext cx="1320060" cy="17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C367-EB08-294F-AA8D-9244614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00033-6BC5-DC4D-B49C-817C0D0E7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Listen to your child read the same Storybook again and again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Encourage them to </a:t>
            </a:r>
            <a:r>
              <a:rPr lang="en-US"/>
              <a:t>use ’Special </a:t>
            </a:r>
            <a:r>
              <a:rPr lang="en-US" dirty="0"/>
              <a:t>Friends’, ‘Fred Talk’, ‘read the word’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Discuss the story and encourage their storyteller voice.</a:t>
            </a:r>
          </a:p>
        </p:txBody>
      </p:sp>
    </p:spTree>
    <p:extLst>
      <p:ext uri="{BB962C8B-B14F-4D97-AF65-F5344CB8AC3E}">
        <p14:creationId xmlns:p14="http://schemas.microsoft.com/office/powerpoint/2010/main" val="10546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readings</a:t>
            </a:r>
            <a:br>
              <a:rPr lang="en-US" dirty="0"/>
            </a:br>
            <a:r>
              <a:rPr lang="en-US" dirty="0"/>
              <a:t>Again! Again!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08" y="1202584"/>
            <a:ext cx="8091293" cy="169884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Children are wired to thrive on </a:t>
            </a:r>
            <a:r>
              <a:rPr lang="en-US" b="1" dirty="0"/>
              <a:t>repetition</a:t>
            </a:r>
          </a:p>
          <a:p>
            <a:endParaRPr lang="en-US" dirty="0"/>
          </a:p>
          <a:p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91" y="3719157"/>
            <a:ext cx="8552416" cy="2307383"/>
            <a:chOff x="1393441" y="3629109"/>
            <a:chExt cx="5833889" cy="1573943"/>
          </a:xfrm>
        </p:grpSpPr>
        <p:pic>
          <p:nvPicPr>
            <p:cNvPr id="12" name="Picture 11" descr="Screen Shot 2016-05-11 at 07.22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294" y="3970798"/>
              <a:ext cx="953908" cy="1232131"/>
            </a:xfrm>
            <a:prstGeom prst="rect">
              <a:avLst/>
            </a:prstGeom>
          </p:spPr>
        </p:pic>
        <p:pic>
          <p:nvPicPr>
            <p:cNvPr id="13" name="Picture 12" descr="Screen Shot 2016-05-11 at 07.23.3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54" y="3909855"/>
              <a:ext cx="1158845" cy="1293074"/>
            </a:xfrm>
            <a:prstGeom prst="rect">
              <a:avLst/>
            </a:prstGeom>
          </p:spPr>
        </p:pic>
        <p:pic>
          <p:nvPicPr>
            <p:cNvPr id="14" name="Picture 13" descr="Screen Shot 2016-05-11 at 07.23.5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529" y="3629109"/>
              <a:ext cx="1546801" cy="1564856"/>
            </a:xfrm>
            <a:prstGeom prst="rect">
              <a:avLst/>
            </a:prstGeom>
          </p:spPr>
        </p:pic>
        <p:pic>
          <p:nvPicPr>
            <p:cNvPr id="15" name="Picture 14" descr="Screen Shot 2016-09-29 at 14.52.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869" y="4019386"/>
              <a:ext cx="931660" cy="1183666"/>
            </a:xfrm>
            <a:prstGeom prst="rect">
              <a:avLst/>
            </a:prstGeom>
          </p:spPr>
        </p:pic>
        <p:pic>
          <p:nvPicPr>
            <p:cNvPr id="16" name="Picture 15" descr="Screen Shot 2016-09-29 at 14.51.5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441" y="4122976"/>
              <a:ext cx="1282853" cy="107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06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7ADA-27B8-CA4C-AC1E-2044221C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things your child learns when you read aloud stories and poems every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E2A18-44D0-CA4E-8E20-56BAD98D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Sustain attention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Appreciate rhythm and rhyme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Build pictures in their minds from the words on the page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</a:t>
            </a:r>
            <a:r>
              <a:rPr lang="en-US" sz="2400" dirty="0" err="1"/>
              <a:t>humour</a:t>
            </a:r>
            <a:r>
              <a:rPr lang="en-US" sz="2400" dirty="0"/>
              <a:t> and irony 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new words and phrases in different contexts  - and later in writing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 new vocabulary and knowledge of the world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Think about characters’ feelings and use appropriate voices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Follow a plot with all its twists and turns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suspense and predict what’s about to happen next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Link sentences and ideas from one passage to the next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9309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Read Write Inc. </a:t>
            </a:r>
            <a:r>
              <a:rPr lang="en-US" dirty="0"/>
              <a:t>Phonics </a:t>
            </a:r>
            <a:br>
              <a:rPr lang="en-US" dirty="0"/>
            </a:br>
            <a:r>
              <a:rPr lang="en-US" dirty="0"/>
              <a:t>Parents’ Meeting – </a:t>
            </a:r>
            <a:br>
              <a:rPr lang="en-US" dirty="0"/>
            </a:br>
            <a:r>
              <a:rPr lang="en-US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3535310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</a:t>
            </a:r>
          </a:p>
        </p:txBody>
      </p:sp>
    </p:spTree>
    <p:extLst>
      <p:ext uri="{BB962C8B-B14F-4D97-AF65-F5344CB8AC3E}">
        <p14:creationId xmlns:p14="http://schemas.microsoft.com/office/powerpoint/2010/main" val="2330048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Talk’, read the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49" y="1828800"/>
            <a:ext cx="7512701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42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0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572000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7558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C9DD-25FF-DD45-8952-0A114CE9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7478713" cy="864096"/>
          </a:xfrm>
        </p:spPr>
        <p:txBody>
          <a:bodyPr/>
          <a:lstStyle/>
          <a:p>
            <a:r>
              <a:rPr lang="en-US" dirty="0"/>
              <a:t>What happens after Read Write Inc?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F4763-21A6-D448-B6D3-D029870A9125}"/>
              </a:ext>
            </a:extLst>
          </p:cNvPr>
          <p:cNvSpPr/>
          <p:nvPr/>
        </p:nvSpPr>
        <p:spPr>
          <a:xfrm>
            <a:off x="323528" y="1399847"/>
            <a:ext cx="8820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children will take part in RWI Comprehension – with a focus on fluency and comprehension.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will go onto book banded books (different to RWI books)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EC62C-FC42-0778-D15D-F7A3449F6820}"/>
              </a:ext>
            </a:extLst>
          </p:cNvPr>
          <p:cNvSpPr txBox="1">
            <a:spLocks/>
          </p:cNvSpPr>
          <p:nvPr/>
        </p:nvSpPr>
        <p:spPr bwMode="auto">
          <a:xfrm>
            <a:off x="323528" y="3171578"/>
            <a:ext cx="747871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dirty="0"/>
              <a:t>All KS1 children (Year 1 and year 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8DFA8-1A00-68D6-A5A2-7D694843FFFE}"/>
              </a:ext>
            </a:extLst>
          </p:cNvPr>
          <p:cNvSpPr/>
          <p:nvPr/>
        </p:nvSpPr>
        <p:spPr>
          <a:xfrm>
            <a:off x="323528" y="4285594"/>
            <a:ext cx="8820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Year 1 and Year 2 children will take part in whole class reading session once a week.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on reading VIPERS – in preparation for Year 2 SATS.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C9DD-25FF-DD45-8952-0A114CE9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7478713" cy="864096"/>
          </a:xfrm>
        </p:spPr>
        <p:txBody>
          <a:bodyPr/>
          <a:lstStyle/>
          <a:p>
            <a:r>
              <a:rPr lang="en-US" dirty="0"/>
              <a:t>Reading VIPERS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49A18-8A9B-4578-D933-64D4E2B9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36" y="1751399"/>
            <a:ext cx="3029364" cy="4530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B17DAB-262D-DCBA-D0C9-6B86EC504E45}"/>
              </a:ext>
            </a:extLst>
          </p:cNvPr>
          <p:cNvSpPr txBox="1"/>
          <p:nvPr/>
        </p:nvSpPr>
        <p:spPr>
          <a:xfrm>
            <a:off x="1895270" y="1289734"/>
            <a:ext cx="7360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questions based around the VIPERS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C6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6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98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C9DD-25FF-DD45-8952-0A114CE9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7478713" cy="864096"/>
          </a:xfrm>
        </p:spPr>
        <p:txBody>
          <a:bodyPr/>
          <a:lstStyle/>
          <a:p>
            <a:r>
              <a:rPr lang="en-US" dirty="0"/>
              <a:t>Reading VIPERS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17DAB-262D-DCBA-D0C9-6B86EC504E45}"/>
              </a:ext>
            </a:extLst>
          </p:cNvPr>
          <p:cNvSpPr txBox="1"/>
          <p:nvPr/>
        </p:nvSpPr>
        <p:spPr>
          <a:xfrm>
            <a:off x="323528" y="1258668"/>
            <a:ext cx="7360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questions based around the VIPERS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C6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21AD0-9F55-44A5-F7A7-56B3E21D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4" y="1698705"/>
            <a:ext cx="3077879" cy="4638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9BD96A-1C01-5FAD-77F6-99ED6BF2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623" y="2078503"/>
            <a:ext cx="2551973" cy="3878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1179A-6310-653C-6C4D-80F1EBF87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596" y="1642489"/>
            <a:ext cx="3094814" cy="46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04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C9DD-25FF-DD45-8952-0A114CE9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7478713" cy="864096"/>
          </a:xfrm>
        </p:spPr>
        <p:txBody>
          <a:bodyPr/>
          <a:lstStyle/>
          <a:p>
            <a:r>
              <a:rPr lang="en-US" dirty="0"/>
              <a:t>Reading VIPERS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17DAB-262D-DCBA-D0C9-6B86EC504E45}"/>
              </a:ext>
            </a:extLst>
          </p:cNvPr>
          <p:cNvSpPr txBox="1"/>
          <p:nvPr/>
        </p:nvSpPr>
        <p:spPr>
          <a:xfrm>
            <a:off x="323528" y="1258668"/>
            <a:ext cx="7360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questions based around the VIPERS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C6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1925A1-3F93-8A02-990B-E7FD9180E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" y="1720333"/>
            <a:ext cx="2894386" cy="4413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19A20-4516-DAAD-6DC9-826BF4857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147" y="2213201"/>
            <a:ext cx="2857359" cy="4275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A6DC90-3D8E-E7A8-7696-4C9F2E52B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688" y="1227465"/>
            <a:ext cx="3258312" cy="490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02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9" y="1628800"/>
            <a:ext cx="8263881" cy="2447596"/>
          </a:xfrm>
        </p:spPr>
        <p:txBody>
          <a:bodyPr/>
          <a:lstStyle/>
          <a:p>
            <a:r>
              <a:rPr lang="en-US" sz="3600" dirty="0"/>
              <a:t>The more that you </a:t>
            </a:r>
            <a:r>
              <a:rPr lang="en-US" sz="3600" b="1" dirty="0">
                <a:solidFill>
                  <a:schemeClr val="accent3"/>
                </a:solidFill>
              </a:rPr>
              <a:t>read</a:t>
            </a:r>
            <a:r>
              <a:rPr lang="en-US" sz="3600" dirty="0"/>
              <a:t>, the more things you will </a:t>
            </a:r>
            <a:r>
              <a:rPr lang="en-US" sz="3600" b="1" dirty="0">
                <a:solidFill>
                  <a:schemeClr val="accent3"/>
                </a:solidFill>
              </a:rPr>
              <a:t>know</a:t>
            </a:r>
            <a:r>
              <a:rPr lang="en-US" sz="3600" dirty="0"/>
              <a:t>. The more that you </a:t>
            </a:r>
            <a:r>
              <a:rPr lang="en-US" sz="3600" b="1" dirty="0">
                <a:solidFill>
                  <a:schemeClr val="accent3"/>
                </a:solidFill>
              </a:rPr>
              <a:t>learn</a:t>
            </a:r>
            <a:r>
              <a:rPr lang="en-US" sz="3600" dirty="0"/>
              <a:t>, the more </a:t>
            </a:r>
            <a:r>
              <a:rPr lang="en-US" sz="3600" b="1" dirty="0">
                <a:solidFill>
                  <a:schemeClr val="accent3"/>
                </a:solidFill>
              </a:rPr>
              <a:t>places you’ll go</a:t>
            </a:r>
            <a:r>
              <a:rPr lang="en-US" sz="3600" dirty="0"/>
              <a:t>! </a:t>
            </a:r>
            <a:endParaRPr lang="en-US" sz="36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6673611" y="3644348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sz="3400" dirty="0"/>
              <a:t>Dr. Seuss</a:t>
            </a:r>
          </a:p>
        </p:txBody>
      </p:sp>
    </p:spTree>
    <p:extLst>
      <p:ext uri="{BB962C8B-B14F-4D97-AF65-F5344CB8AC3E}">
        <p14:creationId xmlns:p14="http://schemas.microsoft.com/office/powerpoint/2010/main" val="4071284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Read Write Inc – Flintham Primary School</a:t>
            </a:r>
            <a:endParaRPr lang="en-US" dirty="0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64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3100929" y="1543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Sounds Set 2</a:t>
            </a:r>
          </a:p>
        </p:txBody>
      </p:sp>
      <p:pic>
        <p:nvPicPr>
          <p:cNvPr id="5" name="Picture 4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39952" y="4725144"/>
            <a:ext cx="2304256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59632" y="5949280"/>
            <a:ext cx="4536504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9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  <p:sp>
        <p:nvSpPr>
          <p:cNvPr id="9" name="Rounded Rectangle 8"/>
          <p:cNvSpPr/>
          <p:nvPr/>
        </p:nvSpPr>
        <p:spPr>
          <a:xfrm flipV="1">
            <a:off x="5648062" y="5487405"/>
            <a:ext cx="115212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32140" y="4365104"/>
            <a:ext cx="936104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652080" y="5755441"/>
            <a:ext cx="432048" cy="21602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775854" y="6199779"/>
            <a:ext cx="43204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432038" y="4869160"/>
            <a:ext cx="432048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203844" y="5703177"/>
            <a:ext cx="151216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516048" y="5982084"/>
            <a:ext cx="432048" cy="21602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959928" y="4329100"/>
            <a:ext cx="504056" cy="576064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7051" y="4585416"/>
            <a:ext cx="504056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665745" y="6183339"/>
            <a:ext cx="432048" cy="288032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52120" y="1687665"/>
            <a:ext cx="36004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8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 the pictures</a:t>
            </a:r>
            <a:endParaRPr lang="en-US" dirty="0"/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29" r="-40929"/>
          <a:stretch>
            <a:fillRect/>
          </a:stretch>
        </p:blipFill>
        <p:spPr bwMode="auto">
          <a:xfrm>
            <a:off x="627051" y="1628800"/>
            <a:ext cx="8028384" cy="44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03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494B-1487-5449-8C15-049D3B54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Phrases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FA77-7827-2F4D-B53F-6699012E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164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D0D21F-A000-0C45-A327-4C6AC6B0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50EC1-C679-5D49-A563-0BB2F1B10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209" y="1689916"/>
            <a:ext cx="1914064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F6E4B-1433-0A41-BCCA-3E2E67AA41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8" r="3881"/>
          <a:stretch/>
        </p:blipFill>
        <p:spPr>
          <a:xfrm>
            <a:off x="4877573" y="1689916"/>
            <a:ext cx="1879299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37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50BF-B53D-6F49-9A43-6D1A1CC9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letter formation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4C9AB0-B505-1445-9009-1C3C5B4F7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226" y="1289740"/>
            <a:ext cx="7991548" cy="5040313"/>
          </a:xfrm>
        </p:spPr>
      </p:pic>
    </p:spTree>
    <p:extLst>
      <p:ext uri="{BB962C8B-B14F-4D97-AF65-F5344CB8AC3E}">
        <p14:creationId xmlns:p14="http://schemas.microsoft.com/office/powerpoint/2010/main" val="28868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Use pure sounds, not letter names</a:t>
            </a:r>
          </a:p>
          <a:p>
            <a:r>
              <a:rPr lang="en-GB" dirty="0"/>
              <a:t>2. Teach the picture names</a:t>
            </a:r>
          </a:p>
          <a:p>
            <a:r>
              <a:rPr lang="en-GB" dirty="0"/>
              <a:t>3. Practise reading sounds speedily -                 </a:t>
            </a:r>
          </a:p>
          <a:p>
            <a:r>
              <a:rPr lang="en-GB" dirty="0"/>
              <a:t>    ‘review, review, review’</a:t>
            </a:r>
          </a:p>
          <a:p>
            <a:r>
              <a:rPr lang="en-GB" dirty="0"/>
              <a:t>4. Use the handwriting phrases for writing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7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2247</TotalTime>
  <Words>2796</Words>
  <Application>Microsoft Office PowerPoint</Application>
  <PresentationFormat>On-screen Show (4:3)</PresentationFormat>
  <Paragraphs>322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Unicode MS</vt:lpstr>
      <vt:lpstr>Calibri</vt:lpstr>
      <vt:lpstr>Garamond</vt:lpstr>
      <vt:lpstr>Times New Roman</vt:lpstr>
      <vt:lpstr>Wingdings</vt:lpstr>
      <vt:lpstr>NEW Phonics Template</vt:lpstr>
      <vt:lpstr>PowerPoint Presentation</vt:lpstr>
      <vt:lpstr>What is phonics?</vt:lpstr>
      <vt:lpstr>Speed Sounds Set 1</vt:lpstr>
      <vt:lpstr>Speed Sounds Set 2</vt:lpstr>
      <vt:lpstr>Speed Sounds Set 3</vt:lpstr>
      <vt:lpstr>Name the pictures</vt:lpstr>
      <vt:lpstr>Picture Phrases</vt:lpstr>
      <vt:lpstr>Teaching letter formation</vt:lpstr>
      <vt:lpstr>What can I do?</vt:lpstr>
      <vt:lpstr>Sounds + blending = reading </vt:lpstr>
      <vt:lpstr>Reading with Fred Talk</vt:lpstr>
      <vt:lpstr>‘Special Friends’, ‘Fred Talk’, read the word</vt:lpstr>
      <vt:lpstr>Fred Talk routine</vt:lpstr>
      <vt:lpstr>Fred games and Fred talk throughout the day</vt:lpstr>
      <vt:lpstr>Read Write Inc. Phonics  Parents’ Meeting Listening to your child read</vt:lpstr>
      <vt:lpstr>‘Three with me, four at home’</vt:lpstr>
      <vt:lpstr>After the third read…</vt:lpstr>
      <vt:lpstr>‘Special Friends’, ‘Fred Talk’, read the word</vt:lpstr>
      <vt:lpstr>Red Words</vt:lpstr>
      <vt:lpstr>Book Bag Books</vt:lpstr>
      <vt:lpstr>What can you do?</vt:lpstr>
      <vt:lpstr>Repeated readings Again! Again!</vt:lpstr>
      <vt:lpstr>10 things your child learns when you read aloud stories and poems every day</vt:lpstr>
      <vt:lpstr>Read Write Inc. Phonics  Parents’ Meeting –  Phonics Screening Check</vt:lpstr>
      <vt:lpstr>What is the Phonics Screening Check?</vt:lpstr>
      <vt:lpstr>‘Special Friends’, ‘Fred Talk’, read the word</vt:lpstr>
      <vt:lpstr>Nonsense words</vt:lpstr>
      <vt:lpstr>What happens after Read Write Inc?</vt:lpstr>
      <vt:lpstr>Reading VIPERS</vt:lpstr>
      <vt:lpstr>Reading VIPERS</vt:lpstr>
      <vt:lpstr>Reading VIPERS</vt:lpstr>
      <vt:lpstr>PowerPoint Presentation</vt:lpstr>
      <vt:lpstr>Online resources available</vt:lpstr>
      <vt:lpstr>Any other questions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Mrs Sharphouse</cp:lastModifiedBy>
  <cp:revision>161</cp:revision>
  <cp:lastPrinted>2019-02-07T10:37:39Z</cp:lastPrinted>
  <dcterms:created xsi:type="dcterms:W3CDTF">2015-11-23T14:36:59Z</dcterms:created>
  <dcterms:modified xsi:type="dcterms:W3CDTF">2022-11-18T07:38:44Z</dcterms:modified>
</cp:coreProperties>
</file>