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6"/>
  </p:notesMasterIdLst>
  <p:sldIdLst>
    <p:sldId id="256" r:id="rId5"/>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C9A2B5-5766-B82E-A76B-2ECB9808FFD3}" v="37" dt="2025-09-02T15:15:53.0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6" d="100"/>
          <a:sy n="76" d="100"/>
        </p:scale>
        <p:origin x="2958" y="96"/>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Doherty" userId="S::edoherty@flintham.notts.sch.uk::031f53e6-c542-4188-8b70-eff69a775c3d" providerId="AD" clId="Web-{59C9A2B5-5766-B82E-A76B-2ECB9808FFD3}"/>
    <pc:docChg chg="modSld">
      <pc:chgData name="Ellie Doherty" userId="S::edoherty@flintham.notts.sch.uk::031f53e6-c542-4188-8b70-eff69a775c3d" providerId="AD" clId="Web-{59C9A2B5-5766-B82E-A76B-2ECB9808FFD3}" dt="2025-09-02T15:15:53.052" v="35" actId="20577"/>
      <pc:docMkLst>
        <pc:docMk/>
      </pc:docMkLst>
      <pc:sldChg chg="modSp">
        <pc:chgData name="Ellie Doherty" userId="S::edoherty@flintham.notts.sch.uk::031f53e6-c542-4188-8b70-eff69a775c3d" providerId="AD" clId="Web-{59C9A2B5-5766-B82E-A76B-2ECB9808FFD3}" dt="2025-09-02T15:15:53.052" v="35" actId="20577"/>
        <pc:sldMkLst>
          <pc:docMk/>
          <pc:sldMk cId="0" sldId="256"/>
        </pc:sldMkLst>
        <pc:spChg chg="mod">
          <ac:chgData name="Ellie Doherty" userId="S::edoherty@flintham.notts.sch.uk::031f53e6-c542-4188-8b70-eff69a775c3d" providerId="AD" clId="Web-{59C9A2B5-5766-B82E-A76B-2ECB9808FFD3}" dt="2025-09-02T15:15:53.052" v="35"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4"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11" name="Google Shape;11;p2"/>
          <p:cNvSpPr txBox="1">
            <a:spLocks noGrp="1"/>
          </p:cNvSpPr>
          <p:nvPr>
            <p:ph type="subTitle" idx="1"/>
          </p:nvPr>
        </p:nvSpPr>
        <p:spPr>
          <a:xfrm>
            <a:off x="264945" y="5542289"/>
            <a:ext cx="7242600" cy="15498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113100" tIns="113100" rIns="113100" bIns="113100" anchor="t" anchorCtr="0">
            <a:noAutofit/>
          </a:bodyPr>
          <a:lstStyle>
            <a:lvl1pPr marL="457200" lvl="0" indent="-368300" algn="ctr">
              <a:spcBef>
                <a:spcPts val="0"/>
              </a:spcBef>
              <a:spcAft>
                <a:spcPts val="0"/>
              </a:spcAft>
              <a:buSzPts val="2200"/>
              <a:buChar char="●"/>
              <a:defRPr/>
            </a:lvl1pPr>
            <a:lvl2pPr marL="914400" lvl="1" indent="-336550" algn="ctr">
              <a:spcBef>
                <a:spcPts val="2000"/>
              </a:spcBef>
              <a:spcAft>
                <a:spcPts val="0"/>
              </a:spcAft>
              <a:buSzPts val="1700"/>
              <a:buChar char="○"/>
              <a:defRPr/>
            </a:lvl2pPr>
            <a:lvl3pPr marL="1371600" lvl="2" indent="-336550" algn="ctr">
              <a:spcBef>
                <a:spcPts val="2000"/>
              </a:spcBef>
              <a:spcAft>
                <a:spcPts val="0"/>
              </a:spcAft>
              <a:buSzPts val="1700"/>
              <a:buChar char="■"/>
              <a:defRPr/>
            </a:lvl3pPr>
            <a:lvl4pPr marL="1828800" lvl="3" indent="-336550" algn="ctr">
              <a:spcBef>
                <a:spcPts val="2000"/>
              </a:spcBef>
              <a:spcAft>
                <a:spcPts val="0"/>
              </a:spcAft>
              <a:buSzPts val="1700"/>
              <a:buChar char="●"/>
              <a:defRPr/>
            </a:lvl4pPr>
            <a:lvl5pPr marL="2286000" lvl="4" indent="-336550" algn="ctr">
              <a:spcBef>
                <a:spcPts val="2000"/>
              </a:spcBef>
              <a:spcAft>
                <a:spcPts val="0"/>
              </a:spcAft>
              <a:buSzPts val="1700"/>
              <a:buChar char="○"/>
              <a:defRPr/>
            </a:lvl5pPr>
            <a:lvl6pPr marL="2743200" lvl="5" indent="-336550" algn="ctr">
              <a:spcBef>
                <a:spcPts val="2000"/>
              </a:spcBef>
              <a:spcAft>
                <a:spcPts val="0"/>
              </a:spcAft>
              <a:buSzPts val="1700"/>
              <a:buChar char="■"/>
              <a:defRPr/>
            </a:lvl6pPr>
            <a:lvl7pPr marL="3200400" lvl="6" indent="-336550" algn="ctr">
              <a:spcBef>
                <a:spcPts val="2000"/>
              </a:spcBef>
              <a:spcAft>
                <a:spcPts val="0"/>
              </a:spcAft>
              <a:buSzPts val="1700"/>
              <a:buChar char="●"/>
              <a:defRPr/>
            </a:lvl7pPr>
            <a:lvl8pPr marL="3657600" lvl="7" indent="-336550" algn="ctr">
              <a:spcBef>
                <a:spcPts val="2000"/>
              </a:spcBef>
              <a:spcAft>
                <a:spcPts val="0"/>
              </a:spcAft>
              <a:buSzPts val="1700"/>
              <a:buChar char="○"/>
              <a:defRPr/>
            </a:lvl8pPr>
            <a:lvl9pPr marL="4114800" lvl="8" indent="-336550" algn="ctr">
              <a:spcBef>
                <a:spcPts val="2000"/>
              </a:spcBef>
              <a:spcAft>
                <a:spcPts val="2000"/>
              </a:spcAft>
              <a:buSzPts val="17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113100" tIns="113100" rIns="113100" bIns="113100" anchor="ctr" anchorCtr="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113100" tIns="113100" rIns="113100" bIns="113100" anchor="t"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500"/>
          </a:xfrm>
          <a:prstGeom prst="rect">
            <a:avLst/>
          </a:prstGeom>
        </p:spPr>
        <p:txBody>
          <a:bodyPr spcFirstLastPara="1" wrap="square" lIns="113100" tIns="113100" rIns="113100" bIns="113100" anchor="b"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113100" tIns="113100" rIns="113100" bIns="113100" anchor="t" anchorCtr="0">
            <a:noAutofit/>
          </a:bodyPr>
          <a:lstStyle>
            <a:lvl1pPr marL="457200" lvl="0" indent="-323850">
              <a:spcBef>
                <a:spcPts val="0"/>
              </a:spcBef>
              <a:spcAft>
                <a:spcPts val="0"/>
              </a:spcAft>
              <a:buSzPts val="1500"/>
              <a:buChar char="●"/>
              <a:defRPr sz="15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8000100"/>
          </a:xfrm>
          <a:prstGeom prst="rect">
            <a:avLst/>
          </a:prstGeom>
        </p:spPr>
        <p:txBody>
          <a:bodyPr spcFirstLastPara="1" wrap="square" lIns="113100" tIns="113100" rIns="113100" bIns="113100" anchor="ctr" anchorCtr="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a:endParaRPr/>
          </a:p>
        </p:txBody>
      </p:sp>
      <p:sp>
        <p:nvSpPr>
          <p:cNvPr id="39" name="Google Shape;39;p9"/>
          <p:cNvSpPr txBox="1">
            <a:spLocks noGrp="1"/>
          </p:cNvSpPr>
          <p:nvPr>
            <p:ph type="body" idx="2"/>
          </p:nvPr>
        </p:nvSpPr>
        <p:spPr>
          <a:xfrm>
            <a:off x="4198575" y="1415969"/>
            <a:ext cx="3261600" cy="7225800"/>
          </a:xfrm>
          <a:prstGeom prst="rect">
            <a:avLst/>
          </a:prstGeom>
        </p:spPr>
        <p:txBody>
          <a:bodyPr spcFirstLastPara="1" wrap="square" lIns="113100" tIns="113100" rIns="113100" bIns="113100" anchor="ctr"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113100" tIns="113100" rIns="113100" bIns="113100" anchor="ctr" anchorCtr="0">
            <a:noAutofit/>
          </a:bodyPr>
          <a:lstStyle>
            <a:lvl1pPr marL="457200" lvl="0" indent="-228600">
              <a:lnSpc>
                <a:spcPct val="100000"/>
              </a:lnSpc>
              <a:spcBef>
                <a:spcPts val="0"/>
              </a:spcBef>
              <a:spcAft>
                <a:spcPts val="0"/>
              </a:spcAft>
              <a:buSzPts val="22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202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113100" tIns="113100" rIns="113100" bIns="113100" anchor="t" anchorCtr="0">
            <a:no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2000"/>
              </a:spcBef>
              <a:spcAft>
                <a:spcPts val="0"/>
              </a:spcAft>
              <a:buClr>
                <a:schemeClr val="dk2"/>
              </a:buClr>
              <a:buSzPts val="1700"/>
              <a:buChar char="○"/>
              <a:defRPr sz="1700">
                <a:solidFill>
                  <a:schemeClr val="dk2"/>
                </a:solidFill>
              </a:defRPr>
            </a:lvl2pPr>
            <a:lvl3pPr marL="1371600" lvl="2" indent="-336550">
              <a:lnSpc>
                <a:spcPct val="115000"/>
              </a:lnSpc>
              <a:spcBef>
                <a:spcPts val="2000"/>
              </a:spcBef>
              <a:spcAft>
                <a:spcPts val="0"/>
              </a:spcAft>
              <a:buClr>
                <a:schemeClr val="dk2"/>
              </a:buClr>
              <a:buSzPts val="1700"/>
              <a:buChar char="■"/>
              <a:defRPr sz="1700">
                <a:solidFill>
                  <a:schemeClr val="dk2"/>
                </a:solidFill>
              </a:defRPr>
            </a:lvl3pPr>
            <a:lvl4pPr marL="1828800" lvl="3" indent="-336550">
              <a:lnSpc>
                <a:spcPct val="115000"/>
              </a:lnSpc>
              <a:spcBef>
                <a:spcPts val="2000"/>
              </a:spcBef>
              <a:spcAft>
                <a:spcPts val="0"/>
              </a:spcAft>
              <a:buClr>
                <a:schemeClr val="dk2"/>
              </a:buClr>
              <a:buSzPts val="1700"/>
              <a:buChar char="●"/>
              <a:defRPr sz="1700">
                <a:solidFill>
                  <a:schemeClr val="dk2"/>
                </a:solidFill>
              </a:defRPr>
            </a:lvl4pPr>
            <a:lvl5pPr marL="2286000" lvl="4" indent="-336550">
              <a:lnSpc>
                <a:spcPct val="115000"/>
              </a:lnSpc>
              <a:spcBef>
                <a:spcPts val="2000"/>
              </a:spcBef>
              <a:spcAft>
                <a:spcPts val="0"/>
              </a:spcAft>
              <a:buClr>
                <a:schemeClr val="dk2"/>
              </a:buClr>
              <a:buSzPts val="1700"/>
              <a:buChar char="○"/>
              <a:defRPr sz="1700">
                <a:solidFill>
                  <a:schemeClr val="dk2"/>
                </a:solidFill>
              </a:defRPr>
            </a:lvl5pPr>
            <a:lvl6pPr marL="2743200" lvl="5" indent="-336550">
              <a:lnSpc>
                <a:spcPct val="115000"/>
              </a:lnSpc>
              <a:spcBef>
                <a:spcPts val="2000"/>
              </a:spcBef>
              <a:spcAft>
                <a:spcPts val="0"/>
              </a:spcAft>
              <a:buClr>
                <a:schemeClr val="dk2"/>
              </a:buClr>
              <a:buSzPts val="1700"/>
              <a:buChar char="■"/>
              <a:defRPr sz="1700">
                <a:solidFill>
                  <a:schemeClr val="dk2"/>
                </a:solidFill>
              </a:defRPr>
            </a:lvl6pPr>
            <a:lvl7pPr marL="3200400" lvl="6" indent="-336550">
              <a:lnSpc>
                <a:spcPct val="115000"/>
              </a:lnSpc>
              <a:spcBef>
                <a:spcPts val="2000"/>
              </a:spcBef>
              <a:spcAft>
                <a:spcPts val="0"/>
              </a:spcAft>
              <a:buClr>
                <a:schemeClr val="dk2"/>
              </a:buClr>
              <a:buSzPts val="1700"/>
              <a:buChar char="●"/>
              <a:defRPr sz="1700">
                <a:solidFill>
                  <a:schemeClr val="dk2"/>
                </a:solidFill>
              </a:defRPr>
            </a:lvl7pPr>
            <a:lvl8pPr marL="3657600" lvl="7" indent="-336550">
              <a:lnSpc>
                <a:spcPct val="115000"/>
              </a:lnSpc>
              <a:spcBef>
                <a:spcPts val="2000"/>
              </a:spcBef>
              <a:spcAft>
                <a:spcPts val="0"/>
              </a:spcAft>
              <a:buClr>
                <a:schemeClr val="dk2"/>
              </a:buClr>
              <a:buSzPts val="1700"/>
              <a:buChar char="○"/>
              <a:defRPr sz="1700">
                <a:solidFill>
                  <a:schemeClr val="dk2"/>
                </a:solidFill>
              </a:defRPr>
            </a:lvl8pPr>
            <a:lvl9pPr marL="4114800" lvl="8" indent="-336550">
              <a:lnSpc>
                <a:spcPct val="115000"/>
              </a:lnSpc>
              <a:spcBef>
                <a:spcPts val="2000"/>
              </a:spcBef>
              <a:spcAft>
                <a:spcPts val="200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333891" y="136516"/>
            <a:ext cx="2016900" cy="93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solidFill>
                  <a:schemeClr val="dk1"/>
                </a:solidFill>
                <a:latin typeface="Comic Sans MS"/>
                <a:ea typeface="Comic Sans MS"/>
                <a:cs typeface="Comic Sans MS"/>
                <a:sym typeface="Comic Sans MS"/>
              </a:rPr>
              <a:t>Earth Class</a:t>
            </a:r>
            <a:endParaRPr dirty="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None/>
            </a:pPr>
            <a:r>
              <a:rPr lang="en-GB" dirty="0">
                <a:solidFill>
                  <a:schemeClr val="dk1"/>
                </a:solidFill>
                <a:latin typeface="Comic Sans MS"/>
                <a:ea typeface="Comic Sans MS"/>
                <a:cs typeface="Comic Sans MS"/>
                <a:sym typeface="Comic Sans MS"/>
              </a:rPr>
              <a:t>Autumn Term</a:t>
            </a:r>
          </a:p>
          <a:p>
            <a:pPr marL="0" lvl="0" indent="0" algn="l" rtl="0">
              <a:lnSpc>
                <a:spcPct val="115000"/>
              </a:lnSpc>
              <a:spcBef>
                <a:spcPts val="0"/>
              </a:spcBef>
              <a:spcAft>
                <a:spcPts val="0"/>
              </a:spcAft>
              <a:buNone/>
            </a:pPr>
            <a:r>
              <a:rPr lang="en-GB" dirty="0">
                <a:solidFill>
                  <a:schemeClr val="dk1"/>
                </a:solidFill>
                <a:latin typeface="Comic Sans MS"/>
                <a:ea typeface="Comic Sans MS"/>
                <a:cs typeface="Comic Sans MS"/>
                <a:sym typeface="Comic Sans MS"/>
              </a:rPr>
              <a:t> 2025/26</a:t>
            </a:r>
            <a:endParaRPr dirty="0">
              <a:latin typeface="Comic Sans MS"/>
              <a:ea typeface="Comic Sans MS"/>
              <a:cs typeface="Comic Sans MS"/>
              <a:sym typeface="Comic Sans MS"/>
            </a:endParaRPr>
          </a:p>
        </p:txBody>
      </p:sp>
      <p:sp>
        <p:nvSpPr>
          <p:cNvPr id="56" name="Google Shape;56;p13"/>
          <p:cNvSpPr/>
          <p:nvPr/>
        </p:nvSpPr>
        <p:spPr>
          <a:xfrm>
            <a:off x="0" y="5223614"/>
            <a:ext cx="3426420" cy="3608117"/>
          </a:xfrm>
          <a:prstGeom prst="roundRect">
            <a:avLst>
              <a:gd name="adj" fmla="val 16667"/>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r>
              <a:rPr lang="en-GB" sz="1200" b="1" u="sng" dirty="0">
                <a:latin typeface="Comic Sans MS"/>
                <a:ea typeface="Comic Sans MS"/>
                <a:cs typeface="Comic Sans MS"/>
                <a:sym typeface="Comic Sans MS"/>
              </a:rPr>
              <a:t>Topic Outcomes</a:t>
            </a:r>
          </a:p>
          <a:p>
            <a:r>
              <a:rPr lang="en-GB" sz="1200" dirty="0">
                <a:latin typeface="Comic Sans MS"/>
                <a:ea typeface="Comic Sans MS"/>
                <a:cs typeface="Comic Sans MS"/>
                <a:sym typeface="Comic Sans MS"/>
              </a:rPr>
              <a:t>By the end of the topic the children will have a good understanding of why Newark was so important in the civil war. They will look at a range of primary and secondary sources and use timelines to help them understand this. They will be able to use maps and symbols to locate places around </a:t>
            </a:r>
            <a:r>
              <a:rPr lang="en-GB" sz="1200" dirty="0" err="1">
                <a:latin typeface="Comic Sans MS"/>
                <a:ea typeface="Comic Sans MS"/>
                <a:cs typeface="Comic Sans MS"/>
                <a:sym typeface="Comic Sans MS"/>
              </a:rPr>
              <a:t>Flintham</a:t>
            </a:r>
            <a:r>
              <a:rPr lang="en-GB" sz="1200" dirty="0">
                <a:latin typeface="Comic Sans MS"/>
                <a:ea typeface="Comic Sans MS"/>
                <a:cs typeface="Comic Sans MS"/>
                <a:sym typeface="Comic Sans MS"/>
              </a:rPr>
              <a:t> and will be able to understand the difference between human and physical features. Children will also be able to compare and group materials based on their properties and will understand reversible and irreversible changes through conducting a range of experiments. They will also be able to make predictions and conduct fair tests.</a:t>
            </a:r>
            <a:endParaRPr lang="en-GB" sz="1200" dirty="0">
              <a:latin typeface="Comic Sans MS"/>
              <a:ea typeface="Comic Sans MS"/>
              <a:cs typeface="Comic Sans MS"/>
            </a:endParaRPr>
          </a:p>
        </p:txBody>
      </p:sp>
      <p:sp>
        <p:nvSpPr>
          <p:cNvPr id="57" name="Google Shape;57;p13"/>
          <p:cNvSpPr/>
          <p:nvPr/>
        </p:nvSpPr>
        <p:spPr>
          <a:xfrm>
            <a:off x="98044" y="4236557"/>
            <a:ext cx="4672739" cy="959423"/>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lang="en-GB" dirty="0">
              <a:latin typeface="Comic Sans MS"/>
              <a:ea typeface="Comic Sans MS"/>
              <a:cs typeface="Comic Sans MS"/>
            </a:endParaRPr>
          </a:p>
        </p:txBody>
      </p:sp>
      <p:sp>
        <p:nvSpPr>
          <p:cNvPr id="58" name="Google Shape;58;p13"/>
          <p:cNvSpPr/>
          <p:nvPr/>
        </p:nvSpPr>
        <p:spPr>
          <a:xfrm>
            <a:off x="0" y="1226669"/>
            <a:ext cx="4891717" cy="2949537"/>
          </a:xfrm>
          <a:prstGeom prst="roundRect">
            <a:avLst>
              <a:gd name="adj" fmla="val 16667"/>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lang="en-GB" dirty="0">
              <a:latin typeface="Comic Sans MS"/>
              <a:ea typeface="Comic Sans MS"/>
              <a:cs typeface="Comic Sans MS"/>
            </a:endParaRPr>
          </a:p>
        </p:txBody>
      </p:sp>
      <p:sp>
        <p:nvSpPr>
          <p:cNvPr id="59" name="Google Shape;59;p13"/>
          <p:cNvSpPr/>
          <p:nvPr/>
        </p:nvSpPr>
        <p:spPr>
          <a:xfrm>
            <a:off x="0" y="8831731"/>
            <a:ext cx="3426420" cy="1226669"/>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u="sng" dirty="0">
                <a:latin typeface="Comic Sans MS"/>
                <a:ea typeface="Comic Sans MS"/>
                <a:cs typeface="Comic Sans MS"/>
                <a:sym typeface="Comic Sans MS"/>
              </a:rPr>
              <a:t>How you can help</a:t>
            </a:r>
          </a:p>
          <a:p>
            <a:pPr marL="0" lvl="0" indent="0" algn="l" rtl="0">
              <a:spcBef>
                <a:spcPts val="0"/>
              </a:spcBef>
              <a:spcAft>
                <a:spcPts val="0"/>
              </a:spcAft>
              <a:buNone/>
            </a:pPr>
            <a:r>
              <a:rPr lang="en-GB" sz="1200" dirty="0">
                <a:latin typeface="Comic Sans MS"/>
                <a:ea typeface="Comic Sans MS"/>
                <a:cs typeface="Comic Sans MS"/>
                <a:sym typeface="Comic Sans MS"/>
              </a:rPr>
              <a:t>If you have any old photographs of </a:t>
            </a:r>
            <a:r>
              <a:rPr lang="en-GB" sz="1200" dirty="0" err="1">
                <a:latin typeface="Comic Sans MS"/>
                <a:ea typeface="Comic Sans MS"/>
                <a:cs typeface="Comic Sans MS"/>
                <a:sym typeface="Comic Sans MS"/>
              </a:rPr>
              <a:t>Flintham</a:t>
            </a:r>
            <a:r>
              <a:rPr lang="en-GB" sz="1200" dirty="0">
                <a:latin typeface="Comic Sans MS"/>
                <a:ea typeface="Comic Sans MS"/>
                <a:cs typeface="Comic Sans MS"/>
                <a:sym typeface="Comic Sans MS"/>
              </a:rPr>
              <a:t> we would love to see these! If you are happy for these to be shared in class please bring them in after October half term.</a:t>
            </a:r>
          </a:p>
        </p:txBody>
      </p:sp>
      <p:sp>
        <p:nvSpPr>
          <p:cNvPr id="60" name="Google Shape;60;p13"/>
          <p:cNvSpPr/>
          <p:nvPr/>
        </p:nvSpPr>
        <p:spPr>
          <a:xfrm>
            <a:off x="2690191" y="180034"/>
            <a:ext cx="5004198" cy="813422"/>
          </a:xfrm>
          <a:prstGeom prst="roundRect">
            <a:avLst>
              <a:gd name="adj" fmla="val 16667"/>
            </a:avLst>
          </a:prstGeom>
          <a:noFill/>
          <a:ln w="19050"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algn="ctr"/>
            <a:r>
              <a:rPr lang="en-GB" sz="1600" b="1" dirty="0">
                <a:latin typeface="Comic Sans MS"/>
                <a:ea typeface="Comic Sans MS"/>
                <a:cs typeface="Comic Sans MS"/>
                <a:sym typeface="Comic Sans MS"/>
              </a:rPr>
              <a:t>Civil War and Local Geography: </a:t>
            </a:r>
            <a:r>
              <a:rPr lang="en-GB" sz="1600" b="1" dirty="0" err="1">
                <a:latin typeface="Comic Sans MS"/>
                <a:ea typeface="Comic Sans MS"/>
                <a:cs typeface="Comic Sans MS"/>
                <a:sym typeface="Comic Sans MS"/>
              </a:rPr>
              <a:t>Flintham</a:t>
            </a:r>
            <a:endParaRPr lang="en-GB" sz="1600" b="1" dirty="0">
              <a:latin typeface="Comic Sans MS"/>
              <a:ea typeface="Comic Sans MS"/>
              <a:cs typeface="Comic Sans MS"/>
              <a:sym typeface="Comic Sans MS"/>
            </a:endParaRPr>
          </a:p>
          <a:p>
            <a:pPr algn="ctr"/>
            <a:r>
              <a:rPr lang="en-GB" dirty="0">
                <a:latin typeface="Comic Sans MS"/>
                <a:ea typeface="Comic Sans MS"/>
                <a:cs typeface="Comic Sans MS"/>
                <a:sym typeface="Comic Sans MS"/>
              </a:rPr>
              <a:t>The children will find out about the civil war and conducting fieldwork in the local area.</a:t>
            </a:r>
            <a:endParaRPr dirty="0">
              <a:latin typeface="Comic Sans MS"/>
              <a:ea typeface="Comic Sans MS"/>
              <a:cs typeface="Comic Sans MS"/>
              <a:sym typeface="Comic Sans MS"/>
            </a:endParaRPr>
          </a:p>
        </p:txBody>
      </p:sp>
      <p:sp>
        <p:nvSpPr>
          <p:cNvPr id="61" name="Google Shape;61;p13"/>
          <p:cNvSpPr/>
          <p:nvPr/>
        </p:nvSpPr>
        <p:spPr>
          <a:xfrm>
            <a:off x="4952854" y="1071316"/>
            <a:ext cx="2787836" cy="4160921"/>
          </a:xfrm>
          <a:prstGeom prst="roundRect">
            <a:avLst>
              <a:gd name="adj" fmla="val 16667"/>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noAutofit/>
          </a:bodyPr>
          <a:lstStyle/>
          <a:p>
            <a:r>
              <a:rPr lang="en-GB" b="1" u="sng" dirty="0">
                <a:latin typeface="Comic Sans MS"/>
                <a:ea typeface="Comic Sans MS"/>
                <a:cs typeface="Comic Sans MS"/>
                <a:sym typeface="Comic Sans MS"/>
              </a:rPr>
              <a:t>Topic Key Events &amp; Curriculum Links</a:t>
            </a:r>
            <a:endParaRPr b="1" u="sng" dirty="0">
              <a:latin typeface="Comic Sans MS"/>
              <a:ea typeface="Comic Sans MS"/>
              <a:cs typeface="Comic Sans MS"/>
              <a:sym typeface="Comic Sans MS"/>
            </a:endParaRPr>
          </a:p>
          <a:p>
            <a:pPr>
              <a:buClr>
                <a:schemeClr val="dk1"/>
              </a:buClr>
              <a:buSzPts val="1100"/>
            </a:pPr>
            <a:r>
              <a:rPr lang="en-GB" sz="1100" dirty="0">
                <a:solidFill>
                  <a:schemeClr val="dk1"/>
                </a:solidFill>
                <a:latin typeface="Comic Sans MS" panose="030F0702030302020204" pitchFamily="66" charset="0"/>
                <a:ea typeface="Comic Sans MS"/>
              </a:rPr>
              <a:t>History: Civil War </a:t>
            </a:r>
          </a:p>
          <a:p>
            <a:pPr>
              <a:buClr>
                <a:schemeClr val="dk1"/>
              </a:buClr>
              <a:buSzPts val="1100"/>
            </a:pPr>
            <a:r>
              <a:rPr lang="en-GB" sz="1100" dirty="0">
                <a:solidFill>
                  <a:schemeClr val="dk1"/>
                </a:solidFill>
                <a:latin typeface="Comic Sans MS" panose="030F0702030302020204" pitchFamily="66" charset="0"/>
                <a:ea typeface="Comic Sans MS"/>
              </a:rPr>
              <a:t>Geography: Local area fieldwork (</a:t>
            </a:r>
            <a:r>
              <a:rPr lang="en-GB" sz="1100" dirty="0" err="1">
                <a:solidFill>
                  <a:schemeClr val="dk1"/>
                </a:solidFill>
                <a:latin typeface="Comic Sans MS" panose="030F0702030302020204" pitchFamily="66" charset="0"/>
                <a:ea typeface="Comic Sans MS"/>
              </a:rPr>
              <a:t>Flintham</a:t>
            </a:r>
            <a:r>
              <a:rPr lang="en-GB" sz="1100" dirty="0">
                <a:solidFill>
                  <a:schemeClr val="dk1"/>
                </a:solidFill>
                <a:latin typeface="Comic Sans MS" panose="030F0702030302020204" pitchFamily="66" charset="0"/>
                <a:ea typeface="Comic Sans MS"/>
              </a:rPr>
              <a:t>).</a:t>
            </a:r>
          </a:p>
          <a:p>
            <a:pPr>
              <a:buSzPts val="1100"/>
            </a:pPr>
            <a:r>
              <a:rPr lang="en-GB" sz="1100" dirty="0">
                <a:solidFill>
                  <a:schemeClr val="dk1"/>
                </a:solidFill>
                <a:latin typeface="Comic Sans MS" panose="030F0702030302020204" pitchFamily="66" charset="0"/>
                <a:ea typeface="Comic Sans MS"/>
              </a:rPr>
              <a:t>Science: Materials (including reversible and non-reversible changes) and Animal life cycles</a:t>
            </a:r>
          </a:p>
          <a:p>
            <a:pPr>
              <a:buSzPts val="1100"/>
            </a:pPr>
            <a:r>
              <a:rPr lang="en-GB" sz="1100" dirty="0">
                <a:solidFill>
                  <a:schemeClr val="dk1"/>
                </a:solidFill>
                <a:latin typeface="Comic Sans MS" panose="030F0702030302020204" pitchFamily="66" charset="0"/>
                <a:ea typeface="Comic Sans MS"/>
              </a:rPr>
              <a:t>Computing: Coding &amp; Graphic Design</a:t>
            </a:r>
          </a:p>
          <a:p>
            <a:pPr>
              <a:buSzPts val="1100"/>
            </a:pPr>
            <a:r>
              <a:rPr lang="en-GB" sz="1100" dirty="0">
                <a:solidFill>
                  <a:schemeClr val="dk1"/>
                </a:solidFill>
                <a:latin typeface="Comic Sans MS" panose="030F0702030302020204" pitchFamily="66" charset="0"/>
                <a:ea typeface="Comic Sans MS"/>
              </a:rPr>
              <a:t>Art/DT: Crime and punishment Shakespeare portraits &amp; Mechanisms PSHE: Me and my relationships &amp; Valuing difference</a:t>
            </a:r>
          </a:p>
          <a:p>
            <a:pPr>
              <a:buSzPts val="1100"/>
            </a:pPr>
            <a:r>
              <a:rPr lang="en-GB" sz="1100" dirty="0">
                <a:solidFill>
                  <a:schemeClr val="dk1"/>
                </a:solidFill>
                <a:latin typeface="Comic Sans MS" panose="030F0702030302020204" pitchFamily="66" charset="0"/>
                <a:ea typeface="Comic Sans MS"/>
              </a:rPr>
              <a:t>RE: Exploring the New Testament &amp; Journey Through Life</a:t>
            </a:r>
          </a:p>
          <a:p>
            <a:pPr>
              <a:buSzPts val="1100"/>
            </a:pPr>
            <a:r>
              <a:rPr lang="en-GB" sz="1100" dirty="0">
                <a:solidFill>
                  <a:schemeClr val="dk1"/>
                </a:solidFill>
                <a:latin typeface="Comic Sans MS" panose="030F0702030302020204" pitchFamily="66" charset="0"/>
                <a:ea typeface="Comic Sans MS"/>
              </a:rPr>
              <a:t> PE: Swimming, Rugby, Hockey &amp; Striking and Fielding</a:t>
            </a:r>
          </a:p>
          <a:p>
            <a:pPr fontAlgn="base">
              <a:lnSpc>
                <a:spcPts val="1275"/>
              </a:lnSpc>
            </a:pPr>
            <a:r>
              <a:rPr lang="en-GB" sz="1100" dirty="0">
                <a:solidFill>
                  <a:schemeClr val="dk1"/>
                </a:solidFill>
                <a:latin typeface="Comic Sans MS" panose="030F0702030302020204" pitchFamily="66" charset="0"/>
                <a:ea typeface="Comic Sans MS"/>
              </a:rPr>
              <a:t>MFL: </a:t>
            </a:r>
            <a:r>
              <a:rPr lang="en-GB" sz="1100" dirty="0">
                <a:latin typeface="Comic Sans MS" panose="030F0702030302020204" pitchFamily="66" charset="0"/>
              </a:rPr>
              <a:t>The fable of Le corbeau et le </a:t>
            </a:r>
            <a:r>
              <a:rPr lang="en-GB" sz="1100" dirty="0" err="1">
                <a:latin typeface="Comic Sans MS" panose="030F0702030302020204" pitchFamily="66" charset="0"/>
              </a:rPr>
              <a:t>renard</a:t>
            </a:r>
            <a:r>
              <a:rPr lang="en-GB" sz="1100" dirty="0">
                <a:latin typeface="Comic Sans MS" panose="030F0702030302020204" pitchFamily="66" charset="0"/>
              </a:rPr>
              <a:t> (The crow and the Fox) &amp; Food and Christmas in France</a:t>
            </a:r>
          </a:p>
          <a:p>
            <a:pPr fontAlgn="base">
              <a:lnSpc>
                <a:spcPts val="1275"/>
              </a:lnSpc>
            </a:pPr>
            <a:r>
              <a:rPr lang="en-GB" sz="1100" dirty="0">
                <a:solidFill>
                  <a:schemeClr val="dk1"/>
                </a:solidFill>
                <a:latin typeface="Comic Sans MS" panose="030F0702030302020204" pitchFamily="66" charset="0"/>
                <a:ea typeface="Comic Sans MS"/>
              </a:rPr>
              <a:t>Music: Hey Mr Miller, Shadows and Composing for protest</a:t>
            </a:r>
          </a:p>
        </p:txBody>
      </p:sp>
      <p:sp>
        <p:nvSpPr>
          <p:cNvPr id="62" name="Google Shape;62;p13"/>
          <p:cNvSpPr/>
          <p:nvPr/>
        </p:nvSpPr>
        <p:spPr>
          <a:xfrm>
            <a:off x="3426420" y="5387591"/>
            <a:ext cx="4345981" cy="4670810"/>
          </a:xfrm>
          <a:prstGeom prst="roundRect">
            <a:avLst>
              <a:gd name="adj" fmla="val 7895"/>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r>
              <a:rPr lang="en-GB" b="1" u="sng" dirty="0">
                <a:latin typeface="Comic Sans MS"/>
                <a:ea typeface="Comic Sans MS"/>
                <a:cs typeface="Comic Sans MS"/>
                <a:sym typeface="Comic Sans MS"/>
              </a:rPr>
              <a:t>Useful Information </a:t>
            </a:r>
            <a:endParaRPr u="sng" dirty="0">
              <a:latin typeface="Comic Sans MS"/>
              <a:ea typeface="Comic Sans MS"/>
              <a:cs typeface="Comic Sans MS"/>
              <a:sym typeface="Comic Sans MS"/>
            </a:endParaRPr>
          </a:p>
          <a:p>
            <a:endParaRPr lang="en-GB" b="1" u="sng" dirty="0">
              <a:latin typeface="Comic Sans MS"/>
              <a:ea typeface="Comic Sans MS"/>
              <a:cs typeface="Comic Sans MS"/>
              <a:sym typeface="Comic Sans MS"/>
            </a:endParaRPr>
          </a:p>
          <a:p>
            <a:pPr marL="457200" indent="-304800">
              <a:buSzPts val="1200"/>
              <a:buFont typeface="Comic Sans MS"/>
              <a:buChar char="●"/>
            </a:pPr>
            <a:r>
              <a:rPr lang="en-GB" sz="1200" dirty="0">
                <a:latin typeface="Comic Sans MS"/>
                <a:ea typeface="Comic Sans MS"/>
                <a:cs typeface="Comic Sans MS"/>
                <a:sym typeface="Comic Sans MS"/>
              </a:rPr>
              <a:t>Swimming is every Thursday morning. The last swimming lesson is on </a:t>
            </a:r>
            <a:r>
              <a:rPr lang="en-GB" sz="1200" b="1" dirty="0">
                <a:latin typeface="Comic Sans MS"/>
                <a:ea typeface="Comic Sans MS"/>
                <a:cs typeface="Comic Sans MS"/>
                <a:sym typeface="Comic Sans MS"/>
              </a:rPr>
              <a:t>Thursday 11</a:t>
            </a:r>
            <a:r>
              <a:rPr lang="en-GB" sz="1200" b="1" baseline="30000" dirty="0">
                <a:latin typeface="Comic Sans MS"/>
                <a:ea typeface="Comic Sans MS"/>
                <a:cs typeface="Comic Sans MS"/>
                <a:sym typeface="Comic Sans MS"/>
              </a:rPr>
              <a:t>th</a:t>
            </a:r>
            <a:r>
              <a:rPr lang="en-GB" sz="1200" b="1" dirty="0">
                <a:latin typeface="Comic Sans MS"/>
                <a:ea typeface="Comic Sans MS"/>
                <a:cs typeface="Comic Sans MS"/>
                <a:sym typeface="Comic Sans MS"/>
              </a:rPr>
              <a:t> December. </a:t>
            </a:r>
          </a:p>
          <a:p>
            <a:pPr marL="457200" indent="-304800">
              <a:buSzPts val="1200"/>
              <a:buFont typeface="Comic Sans MS"/>
              <a:buChar char="●"/>
            </a:pPr>
            <a:r>
              <a:rPr lang="en-GB" sz="1200" dirty="0">
                <a:latin typeface="Comic Sans MS"/>
                <a:ea typeface="Comic Sans MS"/>
                <a:cs typeface="Comic Sans MS"/>
                <a:sym typeface="Comic Sans MS"/>
              </a:rPr>
              <a:t>PE days are </a:t>
            </a:r>
            <a:r>
              <a:rPr lang="en-GB" sz="1200" b="1" dirty="0">
                <a:latin typeface="Comic Sans MS"/>
                <a:ea typeface="Comic Sans MS"/>
                <a:cs typeface="Comic Sans MS"/>
                <a:sym typeface="Comic Sans MS"/>
              </a:rPr>
              <a:t>Wednesday and Thursday. </a:t>
            </a:r>
            <a:r>
              <a:rPr lang="en-GB" sz="1200" dirty="0">
                <a:latin typeface="Comic Sans MS"/>
                <a:ea typeface="Comic Sans MS"/>
                <a:cs typeface="Comic Sans MS"/>
                <a:sym typeface="Comic Sans MS"/>
              </a:rPr>
              <a:t>Children will be having a rugby session every Thursday afternoon until half term. </a:t>
            </a:r>
            <a:r>
              <a:rPr lang="en-GB" sz="1200" u="sng" dirty="0">
                <a:latin typeface="Comic Sans MS"/>
                <a:ea typeface="Comic Sans MS"/>
                <a:cs typeface="Comic Sans MS"/>
                <a:sym typeface="Comic Sans MS"/>
              </a:rPr>
              <a:t>Please send your child in their PE kit on a Wednesday and Thursday and also remember their swimming kit on a Thursday as well.</a:t>
            </a:r>
          </a:p>
          <a:p>
            <a:pPr marL="457200" indent="-304800">
              <a:buSzPts val="1200"/>
              <a:buFont typeface="Comic Sans MS"/>
              <a:buChar char="●"/>
            </a:pPr>
            <a:r>
              <a:rPr lang="en-GB" sz="1200" dirty="0">
                <a:latin typeface="Comic Sans MS"/>
                <a:ea typeface="Comic Sans MS"/>
                <a:cs typeface="Comic Sans MS"/>
                <a:sym typeface="Comic Sans MS"/>
              </a:rPr>
              <a:t>Please make sure earrings are removed and children are in their PE kits (white t-shirt, black jogging bottoms and school jumper) with a spare pair of shoes in case they get muddy.  </a:t>
            </a:r>
            <a:endParaRPr sz="1200" dirty="0">
              <a:latin typeface="Comic Sans MS"/>
              <a:ea typeface="Comic Sans MS"/>
              <a:cs typeface="Comic Sans MS"/>
            </a:endParaRPr>
          </a:p>
          <a:p>
            <a:pPr marL="457200" indent="-304800">
              <a:buSzPts val="1200"/>
              <a:buFont typeface="Comic Sans MS"/>
              <a:buChar char="●"/>
            </a:pPr>
            <a:r>
              <a:rPr lang="en-GB" sz="1200" dirty="0">
                <a:latin typeface="Comic Sans MS"/>
                <a:ea typeface="Comic Sans MS"/>
                <a:cs typeface="Comic Sans MS"/>
                <a:sym typeface="Comic Sans MS"/>
              </a:rPr>
              <a:t>Please continue to read with your child at home and record in the reading log. Reading regularly makes a huge difference to your child’s progress in school. </a:t>
            </a:r>
          </a:p>
          <a:p>
            <a:pPr marL="457200" indent="-304800">
              <a:buSzPts val="1200"/>
              <a:buFont typeface="Comic Sans MS"/>
              <a:buChar char="●"/>
            </a:pPr>
            <a:r>
              <a:rPr lang="en-GB" sz="1200" dirty="0">
                <a:latin typeface="Comic Sans MS"/>
                <a:ea typeface="Comic Sans MS"/>
                <a:cs typeface="Comic Sans MS"/>
                <a:sym typeface="Comic Sans MS"/>
              </a:rPr>
              <a:t>Children should also be accessing TT Rockstars and Spelling Shed at home weekly, and this is checked by teachers. There are opportunities in school for your child to complete this if it is not possible at home.</a:t>
            </a:r>
            <a:endParaRPr sz="1200" dirty="0">
              <a:latin typeface="Comic Sans MS"/>
              <a:ea typeface="Comic Sans MS"/>
              <a:cs typeface="Comic Sans MS"/>
              <a:sym typeface="Comic Sans MS"/>
            </a:endParaRPr>
          </a:p>
        </p:txBody>
      </p:sp>
      <p:pic>
        <p:nvPicPr>
          <p:cNvPr id="3" name="Picture 2">
            <a:extLst>
              <a:ext uri="{FF2B5EF4-FFF2-40B4-BE49-F238E27FC236}">
                <a16:creationId xmlns:a16="http://schemas.microsoft.com/office/drawing/2014/main" id="{16873FF9-0836-43BD-9224-8AD11051A471}"/>
              </a:ext>
            </a:extLst>
          </p:cNvPr>
          <p:cNvPicPr>
            <a:picLocks noChangeAspect="1"/>
          </p:cNvPicPr>
          <p:nvPr/>
        </p:nvPicPr>
        <p:blipFill>
          <a:blip r:embed="rId3"/>
          <a:stretch>
            <a:fillRect/>
          </a:stretch>
        </p:blipFill>
        <p:spPr>
          <a:xfrm>
            <a:off x="169802" y="149311"/>
            <a:ext cx="891177" cy="1063336"/>
          </a:xfrm>
          <a:prstGeom prst="rect">
            <a:avLst/>
          </a:prstGeom>
        </p:spPr>
      </p:pic>
      <p:sp>
        <p:nvSpPr>
          <p:cNvPr id="40" name="TextBox 39">
            <a:extLst>
              <a:ext uri="{FF2B5EF4-FFF2-40B4-BE49-F238E27FC236}">
                <a16:creationId xmlns:a16="http://schemas.microsoft.com/office/drawing/2014/main" id="{6732EBB2-6E6F-86C5-602B-7EA6B34DE2E5}"/>
              </a:ext>
            </a:extLst>
          </p:cNvPr>
          <p:cNvSpPr txBox="1"/>
          <p:nvPr/>
        </p:nvSpPr>
        <p:spPr>
          <a:xfrm>
            <a:off x="122242" y="1313884"/>
            <a:ext cx="4891717"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u="sng" dirty="0">
                <a:latin typeface="Comic Sans MS"/>
              </a:rPr>
              <a:t>Topic Overview</a:t>
            </a:r>
            <a:endParaRPr lang="en-US" sz="1200" b="1" u="sng" dirty="0"/>
          </a:p>
          <a:p>
            <a:r>
              <a:rPr lang="en-US" sz="1200" dirty="0">
                <a:latin typeface="Comic Sans MS"/>
              </a:rPr>
              <a:t>Our History topic this half term is the Civil War. The children will look at when the Civil War occurred and who Charles I was. They will then focus on what role Newark played during the Civil War which will include a visit to the Civil War Museum. After half term, we will move on to our Geography topic: Skills and fieldwork in </a:t>
            </a:r>
            <a:r>
              <a:rPr lang="en-US" sz="1200" dirty="0" err="1">
                <a:latin typeface="Comic Sans MS"/>
              </a:rPr>
              <a:t>Flintham</a:t>
            </a:r>
            <a:r>
              <a:rPr lang="en-US" sz="1200" dirty="0">
                <a:latin typeface="Comic Sans MS"/>
              </a:rPr>
              <a:t>. This topic will involve children completing various fieldwork around the local area, including studying local maps, visiting areas around </a:t>
            </a:r>
            <a:r>
              <a:rPr lang="en-US" sz="1200" dirty="0" err="1">
                <a:latin typeface="Comic Sans MS"/>
              </a:rPr>
              <a:t>Flintham</a:t>
            </a:r>
            <a:r>
              <a:rPr lang="en-US" sz="1200" dirty="0">
                <a:latin typeface="Comic Sans MS"/>
              </a:rPr>
              <a:t> and undertaking fieldwork. Our Science topic this half term is properties and changes of materials. During this topic we will be looking at reversible and irreversible changes  and if all substances can be mixed and separated. After half term we will move on to animal life cycles. In this topic the children will learn about the different types of lifecycles for different animals. </a:t>
            </a:r>
          </a:p>
        </p:txBody>
      </p:sp>
      <p:pic>
        <p:nvPicPr>
          <p:cNvPr id="4" name="Picture 3">
            <a:extLst>
              <a:ext uri="{FF2B5EF4-FFF2-40B4-BE49-F238E27FC236}">
                <a16:creationId xmlns:a16="http://schemas.microsoft.com/office/drawing/2014/main" id="{5EBC4A26-07E6-05ED-F8B9-35BCF71AF5BF}"/>
              </a:ext>
            </a:extLst>
          </p:cNvPr>
          <p:cNvPicPr>
            <a:picLocks noChangeAspect="1"/>
          </p:cNvPicPr>
          <p:nvPr/>
        </p:nvPicPr>
        <p:blipFill>
          <a:blip r:embed="rId4"/>
          <a:stretch>
            <a:fillRect/>
          </a:stretch>
        </p:blipFill>
        <p:spPr>
          <a:xfrm>
            <a:off x="254663" y="4341872"/>
            <a:ext cx="721453" cy="603742"/>
          </a:xfrm>
          <a:prstGeom prst="rect">
            <a:avLst/>
          </a:prstGeom>
        </p:spPr>
      </p:pic>
      <p:pic>
        <p:nvPicPr>
          <p:cNvPr id="6" name="Picture 5">
            <a:extLst>
              <a:ext uri="{FF2B5EF4-FFF2-40B4-BE49-F238E27FC236}">
                <a16:creationId xmlns:a16="http://schemas.microsoft.com/office/drawing/2014/main" id="{EC31BCC6-1085-5A3E-F43D-3F21F543B4C4}"/>
              </a:ext>
            </a:extLst>
          </p:cNvPr>
          <p:cNvPicPr>
            <a:picLocks noChangeAspect="1"/>
          </p:cNvPicPr>
          <p:nvPr/>
        </p:nvPicPr>
        <p:blipFill>
          <a:blip r:embed="rId5"/>
          <a:stretch>
            <a:fillRect/>
          </a:stretch>
        </p:blipFill>
        <p:spPr>
          <a:xfrm>
            <a:off x="863760" y="4369507"/>
            <a:ext cx="1446328" cy="826473"/>
          </a:xfrm>
          <a:prstGeom prst="rect">
            <a:avLst/>
          </a:prstGeom>
        </p:spPr>
      </p:pic>
      <p:pic>
        <p:nvPicPr>
          <p:cNvPr id="8" name="Picture 7">
            <a:extLst>
              <a:ext uri="{FF2B5EF4-FFF2-40B4-BE49-F238E27FC236}">
                <a16:creationId xmlns:a16="http://schemas.microsoft.com/office/drawing/2014/main" id="{0DA864AF-6C97-262B-E3DF-20C80C2EC374}"/>
              </a:ext>
            </a:extLst>
          </p:cNvPr>
          <p:cNvPicPr>
            <a:picLocks noChangeAspect="1"/>
          </p:cNvPicPr>
          <p:nvPr/>
        </p:nvPicPr>
        <p:blipFill>
          <a:blip r:embed="rId6"/>
          <a:stretch>
            <a:fillRect/>
          </a:stretch>
        </p:blipFill>
        <p:spPr>
          <a:xfrm>
            <a:off x="2445858" y="4293894"/>
            <a:ext cx="980562" cy="826473"/>
          </a:xfrm>
          <a:prstGeom prst="rect">
            <a:avLst/>
          </a:prstGeom>
        </p:spPr>
      </p:pic>
      <p:pic>
        <p:nvPicPr>
          <p:cNvPr id="10" name="Picture 9">
            <a:extLst>
              <a:ext uri="{FF2B5EF4-FFF2-40B4-BE49-F238E27FC236}">
                <a16:creationId xmlns:a16="http://schemas.microsoft.com/office/drawing/2014/main" id="{FFBBEC83-66A9-0545-3311-2A8E03770FF3}"/>
              </a:ext>
            </a:extLst>
          </p:cNvPr>
          <p:cNvPicPr>
            <a:picLocks noChangeAspect="1"/>
          </p:cNvPicPr>
          <p:nvPr/>
        </p:nvPicPr>
        <p:blipFill>
          <a:blip r:embed="rId7"/>
          <a:stretch>
            <a:fillRect/>
          </a:stretch>
        </p:blipFill>
        <p:spPr>
          <a:xfrm>
            <a:off x="3604590" y="4274553"/>
            <a:ext cx="979363" cy="845814"/>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9AE1EE4015604BB219D470AB2305A7" ma:contentTypeVersion="19" ma:contentTypeDescription="Create a new document." ma:contentTypeScope="" ma:versionID="59be390b463d95bc13d88885a25740f5">
  <xsd:schema xmlns:xsd="http://www.w3.org/2001/XMLSchema" xmlns:xs="http://www.w3.org/2001/XMLSchema" xmlns:p="http://schemas.microsoft.com/office/2006/metadata/properties" xmlns:ns2="de8ea94d-ebc6-41f0-8519-946fb0493a8c" xmlns:ns3="32aba32a-007c-4509-9dda-bc32aaf628fa" targetNamespace="http://schemas.microsoft.com/office/2006/metadata/properties" ma:root="true" ma:fieldsID="6e27a51068ea03f625df0694532bcbb3" ns2:_="" ns3:_="">
    <xsd:import namespace="de8ea94d-ebc6-41f0-8519-946fb0493a8c"/>
    <xsd:import namespace="32aba32a-007c-4509-9dda-bc32aaf628f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ea94d-ebc6-41f0-8519-946fb0493a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b8bf2ae-68fd-413e-8dbe-708d90cc8f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aba32a-007c-4509-9dda-bc32aaf628f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d8d87cb-d2dc-4486-84c7-e287f707e397}" ma:internalName="TaxCatchAll" ma:showField="CatchAllData" ma:web="32aba32a-007c-4509-9dda-bc32aaf628f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2aba32a-007c-4509-9dda-bc32aaf628fa" xsi:nil="true"/>
    <lcf76f155ced4ddcb4097134ff3c332f xmlns="de8ea94d-ebc6-41f0-8519-946fb0493a8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A30678-5A61-4ED0-9CFA-B274FE80DD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ea94d-ebc6-41f0-8519-946fb0493a8c"/>
    <ds:schemaRef ds:uri="32aba32a-007c-4509-9dda-bc32aaf62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189A3A-76D8-4C5A-BFFD-1AD81CD41B96}">
  <ds:schemaRefs>
    <ds:schemaRef ds:uri="http://purl.org/dc/dcmitype/"/>
    <ds:schemaRef ds:uri="de8ea94d-ebc6-41f0-8519-946fb0493a8c"/>
    <ds:schemaRef ds:uri="32aba32a-007c-4509-9dda-bc32aaf628fa"/>
    <ds:schemaRef ds:uri="http://schemas.microsoft.com/office/2006/documentManagement/types"/>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AF7E26CF-5737-41C6-ACEF-A046B02276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1574</TotalTime>
  <Words>633</Words>
  <Application>Microsoft Office PowerPoint</Application>
  <PresentationFormat>Custom</PresentationFormat>
  <Paragraphs>27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Sharphouse</dc:creator>
  <cp:lastModifiedBy>Ellie Doherty</cp:lastModifiedBy>
  <cp:revision>188</cp:revision>
  <dcterms:modified xsi:type="dcterms:W3CDTF">2025-09-02T15:16:13Z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0x010100D19AE1EE4015604BB219D470AB2305A7</vt:lpwstr>
  </property>
  <property fmtid="{D5CDD505-2E9C-101B-9397-08002B2CF9AE}" pid="3" name="MediaServiceImageTags">
    <vt:lpwstr/>
  </property>
</Properties>
</file>