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
  </p:notesMasterIdLst>
  <p:sldIdLst>
    <p:sldId id="256" r:id="rId5"/>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539" y="77"/>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264945" y="5542289"/>
            <a:ext cx="7242600" cy="15498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5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80001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4198575" y="1415969"/>
            <a:ext cx="3261600" cy="72258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333891" y="136516"/>
            <a:ext cx="2016900" cy="9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chemeClr val="dk1"/>
                </a:solidFill>
                <a:latin typeface="Comic Sans MS"/>
                <a:ea typeface="Comic Sans MS"/>
                <a:cs typeface="Comic Sans MS"/>
                <a:sym typeface="Comic Sans MS"/>
              </a:rPr>
              <a:t>Earth Class</a:t>
            </a:r>
            <a:endParaRPr dirty="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dirty="0">
                <a:solidFill>
                  <a:schemeClr val="dk1"/>
                </a:solidFill>
                <a:latin typeface="Comic Sans MS"/>
                <a:ea typeface="Comic Sans MS"/>
                <a:cs typeface="Comic Sans MS"/>
                <a:sym typeface="Comic Sans MS"/>
              </a:rPr>
              <a:t>Spring Term</a:t>
            </a:r>
          </a:p>
          <a:p>
            <a:pPr marL="0" lvl="0" indent="0" algn="l" rtl="0">
              <a:lnSpc>
                <a:spcPct val="115000"/>
              </a:lnSpc>
              <a:spcBef>
                <a:spcPts val="0"/>
              </a:spcBef>
              <a:spcAft>
                <a:spcPts val="0"/>
              </a:spcAft>
              <a:buNone/>
            </a:pPr>
            <a:r>
              <a:rPr lang="en-GB" dirty="0">
                <a:solidFill>
                  <a:schemeClr val="dk1"/>
                </a:solidFill>
                <a:latin typeface="Comic Sans MS"/>
                <a:ea typeface="Comic Sans MS"/>
                <a:cs typeface="Comic Sans MS"/>
                <a:sym typeface="Comic Sans MS"/>
              </a:rPr>
              <a:t> 2025/26</a:t>
            </a:r>
            <a:endParaRPr dirty="0">
              <a:latin typeface="Comic Sans MS"/>
              <a:ea typeface="Comic Sans MS"/>
              <a:cs typeface="Comic Sans MS"/>
              <a:sym typeface="Comic Sans MS"/>
            </a:endParaRPr>
          </a:p>
        </p:txBody>
      </p:sp>
      <p:sp>
        <p:nvSpPr>
          <p:cNvPr id="56" name="Google Shape;56;p13"/>
          <p:cNvSpPr/>
          <p:nvPr/>
        </p:nvSpPr>
        <p:spPr>
          <a:xfrm>
            <a:off x="0" y="6720114"/>
            <a:ext cx="5013960" cy="1770743"/>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r>
              <a:rPr lang="en-GB" sz="1200" b="1" dirty="0">
                <a:latin typeface="Comic Sans MS"/>
                <a:ea typeface="Comic Sans MS"/>
                <a:cs typeface="Comic Sans MS"/>
                <a:sym typeface="Comic Sans MS"/>
              </a:rPr>
              <a:t>Topic Outcomes</a:t>
            </a:r>
          </a:p>
          <a:p>
            <a:r>
              <a:rPr lang="en-GB" sz="1200" dirty="0">
                <a:latin typeface="Comic Sans MS"/>
                <a:ea typeface="Comic Sans MS"/>
                <a:cs typeface="Comic Sans MS"/>
                <a:sym typeface="Comic Sans MS"/>
              </a:rPr>
              <a:t>By the end of the topic children will be able to name and locate the Earth’s biomes. They will be able to name characteristics of biomes and understand the impact humans have on them. They will be able to explain who the Mayans were, what they believed in and the decline of their civilisation. In Science, children will be able to understand what a force is, explain gravity, friction, air and water resistance and understand who Isaac Newton was. </a:t>
            </a:r>
          </a:p>
        </p:txBody>
      </p:sp>
      <p:sp>
        <p:nvSpPr>
          <p:cNvPr id="57" name="Google Shape;57;p13"/>
          <p:cNvSpPr/>
          <p:nvPr/>
        </p:nvSpPr>
        <p:spPr>
          <a:xfrm>
            <a:off x="116689" y="5387453"/>
            <a:ext cx="4780581" cy="1347325"/>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latin typeface="Comic Sans MS"/>
              <a:ea typeface="Comic Sans MS"/>
              <a:cs typeface="Comic Sans MS"/>
            </a:endParaRPr>
          </a:p>
        </p:txBody>
      </p:sp>
      <p:sp>
        <p:nvSpPr>
          <p:cNvPr id="58" name="Google Shape;58;p13"/>
          <p:cNvSpPr/>
          <p:nvPr/>
        </p:nvSpPr>
        <p:spPr>
          <a:xfrm>
            <a:off x="0" y="1226669"/>
            <a:ext cx="5102931" cy="4096984"/>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latin typeface="Comic Sans MS"/>
              <a:ea typeface="Comic Sans MS"/>
              <a:cs typeface="Comic Sans MS"/>
            </a:endParaRPr>
          </a:p>
        </p:txBody>
      </p:sp>
      <p:sp>
        <p:nvSpPr>
          <p:cNvPr id="59" name="Google Shape;59;p13"/>
          <p:cNvSpPr/>
          <p:nvPr/>
        </p:nvSpPr>
        <p:spPr>
          <a:xfrm>
            <a:off x="0" y="8548775"/>
            <a:ext cx="5013959" cy="1509625"/>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Comic Sans MS"/>
                <a:ea typeface="Comic Sans MS"/>
                <a:cs typeface="Comic Sans MS"/>
                <a:sym typeface="Comic Sans MS"/>
              </a:rPr>
              <a:t>Useful information and dates</a:t>
            </a:r>
          </a:p>
          <a:p>
            <a:pPr marL="171450" indent="-171450">
              <a:buFont typeface="Arial" panose="020B0604020202020204" pitchFamily="34" charset="0"/>
              <a:buChar char="•"/>
            </a:pPr>
            <a:r>
              <a:rPr lang="en-GB" sz="1200" dirty="0">
                <a:latin typeface="Comic Sans MS"/>
                <a:ea typeface="Comic Sans MS"/>
                <a:cs typeface="Comic Sans MS"/>
                <a:sym typeface="Comic Sans MS"/>
              </a:rPr>
              <a:t>Earth Class residential meeting Tuesday 20</a:t>
            </a:r>
            <a:r>
              <a:rPr lang="en-GB" sz="1200" baseline="30000" dirty="0">
                <a:latin typeface="Comic Sans MS"/>
                <a:ea typeface="Comic Sans MS"/>
                <a:cs typeface="Comic Sans MS"/>
                <a:sym typeface="Comic Sans MS"/>
              </a:rPr>
              <a:t>th</a:t>
            </a:r>
            <a:r>
              <a:rPr lang="en-GB" sz="1200" dirty="0">
                <a:latin typeface="Comic Sans MS"/>
                <a:ea typeface="Comic Sans MS"/>
                <a:cs typeface="Comic Sans MS"/>
                <a:sym typeface="Comic Sans MS"/>
              </a:rPr>
              <a:t> January at 3.15pm.</a:t>
            </a:r>
            <a:endParaRPr lang="en-GB" sz="1200" b="1" dirty="0">
              <a:latin typeface="Comic Sans MS"/>
              <a:ea typeface="Comic Sans MS"/>
              <a:cs typeface="Comic Sans MS"/>
              <a:sym typeface="Comic Sans MS"/>
            </a:endParaRPr>
          </a:p>
          <a:p>
            <a:pPr marL="171450" lvl="0" indent="-171450" algn="l" rtl="0">
              <a:spcBef>
                <a:spcPts val="0"/>
              </a:spcBef>
              <a:spcAft>
                <a:spcPts val="0"/>
              </a:spcAft>
              <a:buFont typeface="Arial" panose="020B0604020202020204" pitchFamily="34" charset="0"/>
              <a:buChar char="•"/>
            </a:pPr>
            <a:r>
              <a:rPr lang="en-GB" sz="1200" dirty="0">
                <a:latin typeface="Comic Sans MS"/>
                <a:ea typeface="Comic Sans MS"/>
                <a:cs typeface="Comic Sans MS"/>
                <a:sym typeface="Comic Sans MS"/>
              </a:rPr>
              <a:t>Staff inset day Friday 13</a:t>
            </a:r>
            <a:r>
              <a:rPr lang="en-GB" sz="1200" baseline="30000" dirty="0">
                <a:latin typeface="Comic Sans MS"/>
                <a:ea typeface="Comic Sans MS"/>
                <a:cs typeface="Comic Sans MS"/>
                <a:sym typeface="Comic Sans MS"/>
              </a:rPr>
              <a:t>th</a:t>
            </a:r>
            <a:r>
              <a:rPr lang="en-GB" sz="1200" dirty="0">
                <a:latin typeface="Comic Sans MS"/>
                <a:ea typeface="Comic Sans MS"/>
                <a:cs typeface="Comic Sans MS"/>
                <a:sym typeface="Comic Sans MS"/>
              </a:rPr>
              <a:t> March 2026. Your child will not be in school this day</a:t>
            </a:r>
            <a:r>
              <a:rPr lang="en-GB" sz="1200" b="1" dirty="0">
                <a:latin typeface="Comic Sans MS"/>
                <a:ea typeface="Comic Sans MS"/>
                <a:cs typeface="Comic Sans MS"/>
                <a:sym typeface="Comic Sans MS"/>
              </a:rPr>
              <a:t>.</a:t>
            </a:r>
          </a:p>
          <a:p>
            <a:pPr marL="171450" lvl="0" indent="-171450" algn="l" rtl="0">
              <a:spcBef>
                <a:spcPts val="0"/>
              </a:spcBef>
              <a:spcAft>
                <a:spcPts val="0"/>
              </a:spcAft>
              <a:buFont typeface="Arial" panose="020B0604020202020204" pitchFamily="34" charset="0"/>
              <a:buChar char="•"/>
            </a:pPr>
            <a:r>
              <a:rPr lang="en-GB" sz="1200" dirty="0">
                <a:latin typeface="Comic Sans MS"/>
                <a:ea typeface="Comic Sans MS"/>
                <a:cs typeface="Comic Sans MS"/>
                <a:sym typeface="Comic Sans MS"/>
              </a:rPr>
              <a:t>Trip to RAF </a:t>
            </a:r>
            <a:r>
              <a:rPr lang="en-GB" sz="1200" dirty="0" err="1">
                <a:latin typeface="Comic Sans MS"/>
                <a:ea typeface="Comic Sans MS"/>
                <a:cs typeface="Comic Sans MS"/>
                <a:sym typeface="Comic Sans MS"/>
              </a:rPr>
              <a:t>Syerston</a:t>
            </a:r>
            <a:r>
              <a:rPr lang="en-GB" sz="1200" dirty="0">
                <a:latin typeface="Comic Sans MS"/>
                <a:ea typeface="Comic Sans MS"/>
                <a:cs typeface="Comic Sans MS"/>
                <a:sym typeface="Comic Sans MS"/>
              </a:rPr>
              <a:t>. Please note information and date of this trip will be sent out in due course.</a:t>
            </a:r>
          </a:p>
          <a:p>
            <a:pPr marL="171450" lvl="0" indent="-171450" algn="l" rtl="0">
              <a:spcBef>
                <a:spcPts val="0"/>
              </a:spcBef>
              <a:spcAft>
                <a:spcPts val="0"/>
              </a:spcAft>
              <a:buFont typeface="Arial" panose="020B0604020202020204" pitchFamily="34" charset="0"/>
              <a:buChar char="•"/>
            </a:pPr>
            <a:endParaRPr lang="en-GB" sz="1200" dirty="0">
              <a:latin typeface="Comic Sans MS"/>
              <a:ea typeface="Comic Sans MS"/>
              <a:cs typeface="Comic Sans MS"/>
              <a:sym typeface="Comic Sans MS"/>
            </a:endParaRPr>
          </a:p>
          <a:p>
            <a:pPr marL="171450" lvl="0" indent="-171450" algn="l" rtl="0">
              <a:spcBef>
                <a:spcPts val="0"/>
              </a:spcBef>
              <a:spcAft>
                <a:spcPts val="0"/>
              </a:spcAft>
              <a:buFont typeface="Arial" panose="020B0604020202020204" pitchFamily="34" charset="0"/>
              <a:buChar char="•"/>
            </a:pPr>
            <a:endParaRPr lang="en-GB" sz="1200" b="1" dirty="0">
              <a:latin typeface="Comic Sans MS"/>
              <a:ea typeface="Comic Sans MS"/>
              <a:cs typeface="Comic Sans MS"/>
              <a:sym typeface="Comic Sans MS"/>
            </a:endParaRPr>
          </a:p>
        </p:txBody>
      </p:sp>
      <p:sp>
        <p:nvSpPr>
          <p:cNvPr id="60" name="Google Shape;60;p13"/>
          <p:cNvSpPr/>
          <p:nvPr/>
        </p:nvSpPr>
        <p:spPr>
          <a:xfrm>
            <a:off x="2912466" y="180034"/>
            <a:ext cx="4650900" cy="9429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algn="ctr"/>
            <a:r>
              <a:rPr lang="en-GB" sz="2200" dirty="0">
                <a:latin typeface="Comic Sans MS"/>
                <a:ea typeface="Comic Sans MS"/>
                <a:cs typeface="Comic Sans MS"/>
                <a:sym typeface="Comic Sans MS"/>
              </a:rPr>
              <a:t>Biomes and The Mayans</a:t>
            </a:r>
            <a:endParaRPr sz="2200" dirty="0">
              <a:latin typeface="Comic Sans MS"/>
              <a:ea typeface="Comic Sans MS"/>
              <a:cs typeface="Comic Sans MS"/>
              <a:sym typeface="Comic Sans MS"/>
            </a:endParaRPr>
          </a:p>
          <a:p>
            <a:pPr algn="ctr"/>
            <a:r>
              <a:rPr lang="en-GB" dirty="0">
                <a:latin typeface="Comic Sans MS"/>
                <a:ea typeface="Comic Sans MS"/>
                <a:cs typeface="Comic Sans MS"/>
                <a:sym typeface="Comic Sans MS"/>
              </a:rPr>
              <a:t>The children will find out about the biomes of the world and study The Mayans</a:t>
            </a:r>
            <a:endParaRPr dirty="0">
              <a:latin typeface="Comic Sans MS"/>
              <a:ea typeface="Comic Sans MS"/>
              <a:cs typeface="Comic Sans MS"/>
              <a:sym typeface="Comic Sans MS"/>
            </a:endParaRPr>
          </a:p>
        </p:txBody>
      </p:sp>
      <p:sp>
        <p:nvSpPr>
          <p:cNvPr id="61" name="Google Shape;61;p13"/>
          <p:cNvSpPr/>
          <p:nvPr/>
        </p:nvSpPr>
        <p:spPr>
          <a:xfrm>
            <a:off x="5230165" y="1166452"/>
            <a:ext cx="2464224" cy="4607145"/>
          </a:xfrm>
          <a:prstGeom prst="roundRect">
            <a:avLst>
              <a:gd name="adj" fmla="val 16667"/>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r>
              <a:rPr lang="en-GB" b="1" dirty="0">
                <a:latin typeface="Comic Sans MS"/>
                <a:ea typeface="Comic Sans MS"/>
                <a:cs typeface="Comic Sans MS"/>
                <a:sym typeface="Comic Sans MS"/>
              </a:rPr>
              <a:t>Topic Key Events &amp; Curriculum Links</a:t>
            </a:r>
            <a:endParaRPr b="1" dirty="0">
              <a:latin typeface="Comic Sans MS"/>
              <a:ea typeface="Comic Sans MS"/>
              <a:cs typeface="Comic Sans MS"/>
              <a:sym typeface="Comic Sans MS"/>
            </a:endParaRPr>
          </a:p>
          <a:p>
            <a:pPr>
              <a:buClr>
                <a:schemeClr val="dk1"/>
              </a:buClr>
              <a:buSzPts val="1100"/>
            </a:pPr>
            <a:r>
              <a:rPr lang="en-GB" sz="1200" dirty="0">
                <a:solidFill>
                  <a:schemeClr val="dk1"/>
                </a:solidFill>
                <a:ea typeface="Comic Sans MS"/>
              </a:rPr>
              <a:t>Geography: Biomes</a:t>
            </a:r>
          </a:p>
          <a:p>
            <a:pPr>
              <a:buClr>
                <a:schemeClr val="dk1"/>
              </a:buClr>
              <a:buSzPts val="1100"/>
            </a:pPr>
            <a:r>
              <a:rPr lang="en-GB" sz="1200" dirty="0">
                <a:solidFill>
                  <a:schemeClr val="dk1"/>
                </a:solidFill>
                <a:ea typeface="Comic Sans MS"/>
              </a:rPr>
              <a:t>History: The Mayans</a:t>
            </a:r>
          </a:p>
          <a:p>
            <a:pPr>
              <a:buSzPts val="1100"/>
            </a:pPr>
            <a:r>
              <a:rPr lang="en-GB" sz="1200" dirty="0">
                <a:solidFill>
                  <a:schemeClr val="dk1"/>
                </a:solidFill>
                <a:ea typeface="Comic Sans MS"/>
              </a:rPr>
              <a:t>Science: Forces &amp; Outdoor Exploring (Forest School)</a:t>
            </a:r>
          </a:p>
          <a:p>
            <a:pPr>
              <a:buSzPts val="1100"/>
            </a:pPr>
            <a:r>
              <a:rPr lang="en-GB" sz="1200" dirty="0">
                <a:solidFill>
                  <a:schemeClr val="dk1"/>
                </a:solidFill>
                <a:ea typeface="Comic Sans MS"/>
              </a:rPr>
              <a:t>Computing: Coding programming &amp; Word processing e-book creation</a:t>
            </a:r>
          </a:p>
          <a:p>
            <a:pPr>
              <a:buSzPts val="1100"/>
            </a:pPr>
            <a:r>
              <a:rPr lang="en-GB" sz="1200" dirty="0">
                <a:solidFill>
                  <a:schemeClr val="dk1"/>
                </a:solidFill>
                <a:ea typeface="Comic Sans MS"/>
              </a:rPr>
              <a:t>Art/DT: Paul Klee rod puppets &amp; Mayan pyramid structures</a:t>
            </a:r>
            <a:br>
              <a:rPr lang="en-GB" sz="1200" dirty="0">
                <a:solidFill>
                  <a:schemeClr val="dk1"/>
                </a:solidFill>
                <a:ea typeface="Comic Sans MS"/>
              </a:rPr>
            </a:br>
            <a:r>
              <a:rPr lang="en-GB" sz="1200" dirty="0">
                <a:solidFill>
                  <a:schemeClr val="dk1"/>
                </a:solidFill>
                <a:ea typeface="Comic Sans MS"/>
              </a:rPr>
              <a:t>PSHE: Keeping myself safe &amp; Rights and Responsibilities </a:t>
            </a:r>
          </a:p>
          <a:p>
            <a:pPr>
              <a:buSzPts val="1100"/>
            </a:pPr>
            <a:r>
              <a:rPr lang="en-GB" sz="1200" dirty="0">
                <a:solidFill>
                  <a:schemeClr val="dk1"/>
                </a:solidFill>
                <a:ea typeface="Comic Sans MS"/>
              </a:rPr>
              <a:t>RE: Making a difference &amp; Muslim Families and Celebrations</a:t>
            </a:r>
          </a:p>
          <a:p>
            <a:pPr>
              <a:buSzPts val="1100"/>
            </a:pPr>
            <a:r>
              <a:rPr lang="en-GB" sz="1200" dirty="0">
                <a:solidFill>
                  <a:schemeClr val="dk1"/>
                </a:solidFill>
                <a:ea typeface="Comic Sans MS"/>
              </a:rPr>
              <a:t> PE: Dodgeball, Dance, Netball, Gym/Yoga</a:t>
            </a:r>
          </a:p>
          <a:p>
            <a:pPr algn="l" rtl="0" fontAlgn="base">
              <a:lnSpc>
                <a:spcPts val="1275"/>
              </a:lnSpc>
            </a:pPr>
            <a:r>
              <a:rPr lang="en-GB" sz="1200" dirty="0">
                <a:solidFill>
                  <a:schemeClr val="dk1"/>
                </a:solidFill>
                <a:ea typeface="Comic Sans MS"/>
              </a:rPr>
              <a:t>MFL: Jobs and future plans, Mardi Gras and Alice in Wonderland</a:t>
            </a:r>
            <a:br>
              <a:rPr lang="en-GB" sz="1200" dirty="0">
                <a:solidFill>
                  <a:schemeClr val="dk1"/>
                </a:solidFill>
                <a:ea typeface="Comic Sans MS"/>
              </a:rPr>
            </a:br>
            <a:r>
              <a:rPr lang="en-GB" sz="1200" dirty="0">
                <a:solidFill>
                  <a:schemeClr val="dk1"/>
                </a:solidFill>
                <a:ea typeface="Comic Sans MS"/>
              </a:rPr>
              <a:t>Music: Dona nobis pacem &amp; </a:t>
            </a:r>
            <a:r>
              <a:rPr lang="en-GB" sz="1200" dirty="0" err="1">
                <a:solidFill>
                  <a:schemeClr val="dk1"/>
                </a:solidFill>
                <a:ea typeface="Comic Sans MS"/>
              </a:rPr>
              <a:t>Ain’t</a:t>
            </a:r>
            <a:r>
              <a:rPr lang="en-GB" sz="1200" dirty="0">
                <a:solidFill>
                  <a:schemeClr val="dk1"/>
                </a:solidFill>
                <a:ea typeface="Comic Sans MS"/>
              </a:rPr>
              <a:t> </a:t>
            </a:r>
            <a:r>
              <a:rPr lang="en-GB" sz="1200" dirty="0" err="1">
                <a:solidFill>
                  <a:schemeClr val="dk1"/>
                </a:solidFill>
                <a:ea typeface="Comic Sans MS"/>
              </a:rPr>
              <a:t>gonna</a:t>
            </a:r>
            <a:r>
              <a:rPr lang="en-GB" sz="1200" dirty="0">
                <a:solidFill>
                  <a:schemeClr val="dk1"/>
                </a:solidFill>
                <a:ea typeface="Comic Sans MS"/>
              </a:rPr>
              <a:t> let nobody</a:t>
            </a:r>
          </a:p>
        </p:txBody>
      </p:sp>
      <p:sp>
        <p:nvSpPr>
          <p:cNvPr id="62" name="Google Shape;62;p13"/>
          <p:cNvSpPr/>
          <p:nvPr/>
        </p:nvSpPr>
        <p:spPr>
          <a:xfrm>
            <a:off x="5080200" y="5773597"/>
            <a:ext cx="2692200" cy="4246537"/>
          </a:xfrm>
          <a:prstGeom prst="roundRect">
            <a:avLst>
              <a:gd name="adj" fmla="val 7895"/>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r>
              <a:rPr lang="en-GB" b="1" dirty="0">
                <a:latin typeface="Comic Sans MS"/>
                <a:ea typeface="Comic Sans MS"/>
                <a:cs typeface="Comic Sans MS"/>
                <a:sym typeface="Comic Sans MS"/>
              </a:rPr>
              <a:t>Useful Information </a:t>
            </a:r>
            <a:endParaRPr dirty="0">
              <a:latin typeface="Comic Sans MS"/>
              <a:ea typeface="Comic Sans MS"/>
              <a:cs typeface="Comic Sans MS"/>
              <a:sym typeface="Comic Sans MS"/>
            </a:endParaRPr>
          </a:p>
          <a:p>
            <a:pPr marL="457200" indent="-304800">
              <a:buSzPts val="1200"/>
              <a:buFont typeface="Comic Sans MS"/>
              <a:buChar char="●"/>
            </a:pPr>
            <a:r>
              <a:rPr lang="en-GB" sz="1200" dirty="0">
                <a:latin typeface="Comic Sans MS"/>
                <a:ea typeface="Comic Sans MS"/>
                <a:cs typeface="Comic Sans MS"/>
                <a:sym typeface="Comic Sans MS"/>
              </a:rPr>
              <a:t>PE is on a </a:t>
            </a:r>
            <a:r>
              <a:rPr lang="en-GB" sz="1200" b="1" dirty="0">
                <a:latin typeface="Comic Sans MS"/>
                <a:ea typeface="Comic Sans MS"/>
                <a:cs typeface="Comic Sans MS"/>
                <a:sym typeface="Comic Sans MS"/>
              </a:rPr>
              <a:t>Tuesday </a:t>
            </a:r>
            <a:r>
              <a:rPr lang="en-GB" sz="1200" dirty="0">
                <a:latin typeface="Comic Sans MS"/>
                <a:ea typeface="Comic Sans MS"/>
                <a:cs typeface="Comic Sans MS"/>
                <a:sym typeface="Comic Sans MS"/>
              </a:rPr>
              <a:t>and </a:t>
            </a:r>
            <a:r>
              <a:rPr lang="en-GB" sz="1200" b="1" dirty="0">
                <a:latin typeface="Comic Sans MS"/>
                <a:ea typeface="Comic Sans MS"/>
                <a:cs typeface="Comic Sans MS"/>
                <a:sym typeface="Comic Sans MS"/>
              </a:rPr>
              <a:t>Wednesday</a:t>
            </a:r>
            <a:r>
              <a:rPr lang="en-GB" sz="1200" dirty="0">
                <a:latin typeface="Comic Sans MS"/>
                <a:ea typeface="Comic Sans MS"/>
                <a:cs typeface="Comic Sans MS"/>
                <a:sym typeface="Comic Sans MS"/>
              </a:rPr>
              <a:t>. Please make sure earrings are removed where possible or covered and children are in their PE kits (white t-shirt, black jogging bottoms and school jumper) with a spare pair of shoes in case they get muddy.  </a:t>
            </a:r>
            <a:endParaRPr sz="1200" dirty="0">
              <a:latin typeface="Comic Sans MS"/>
              <a:ea typeface="Comic Sans MS"/>
              <a:cs typeface="Comic Sans MS"/>
              <a:sym typeface="Comic Sans MS"/>
            </a:endParaRPr>
          </a:p>
          <a:p>
            <a:pPr marL="457200" indent="-304800">
              <a:buSzPts val="1200"/>
              <a:buFont typeface="Comic Sans MS"/>
              <a:buChar char="●"/>
            </a:pPr>
            <a:r>
              <a:rPr lang="en-GB" sz="1200" dirty="0">
                <a:latin typeface="Comic Sans MS"/>
                <a:ea typeface="Comic Sans MS"/>
                <a:cs typeface="Comic Sans MS"/>
                <a:sym typeface="Comic Sans MS"/>
              </a:rPr>
              <a:t>Please continue to read with your child at home and record in the reading log. Reading regularly makes a huge difference to your child’s progress in school. </a:t>
            </a:r>
          </a:p>
          <a:p>
            <a:pPr marL="457200" indent="-304800">
              <a:buSzPts val="1200"/>
              <a:buFont typeface="Comic Sans MS"/>
              <a:buChar char="●"/>
            </a:pPr>
            <a:r>
              <a:rPr lang="en-GB" sz="1200" dirty="0">
                <a:latin typeface="Comic Sans MS"/>
                <a:ea typeface="Comic Sans MS"/>
                <a:cs typeface="Comic Sans MS"/>
                <a:sym typeface="Comic Sans MS"/>
              </a:rPr>
              <a:t>Children should also be accessing TT Rockstars and Spelling Shed at home weekly. </a:t>
            </a:r>
            <a:endParaRPr sz="1200" dirty="0">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16873FF9-0836-43BD-9224-8AD11051A471}"/>
              </a:ext>
            </a:extLst>
          </p:cNvPr>
          <p:cNvPicPr>
            <a:picLocks noChangeAspect="1"/>
          </p:cNvPicPr>
          <p:nvPr/>
        </p:nvPicPr>
        <p:blipFill>
          <a:blip r:embed="rId3"/>
          <a:stretch>
            <a:fillRect/>
          </a:stretch>
        </p:blipFill>
        <p:spPr>
          <a:xfrm>
            <a:off x="169802" y="149311"/>
            <a:ext cx="891177" cy="1063336"/>
          </a:xfrm>
          <a:prstGeom prst="rect">
            <a:avLst/>
          </a:prstGeom>
        </p:spPr>
      </p:pic>
      <p:sp>
        <p:nvSpPr>
          <p:cNvPr id="40" name="TextBox 39">
            <a:extLst>
              <a:ext uri="{FF2B5EF4-FFF2-40B4-BE49-F238E27FC236}">
                <a16:creationId xmlns:a16="http://schemas.microsoft.com/office/drawing/2014/main" id="{6732EBB2-6E6F-86C5-602B-7EA6B34DE2E5}"/>
              </a:ext>
            </a:extLst>
          </p:cNvPr>
          <p:cNvSpPr txBox="1"/>
          <p:nvPr/>
        </p:nvSpPr>
        <p:spPr>
          <a:xfrm>
            <a:off x="304800" y="1368000"/>
            <a:ext cx="470915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omic Sans MS"/>
              </a:rPr>
              <a:t>Topic Overview</a:t>
            </a:r>
          </a:p>
          <a:p>
            <a:endParaRPr lang="en-US" dirty="0"/>
          </a:p>
          <a:p>
            <a:r>
              <a:rPr lang="en-US" dirty="0">
                <a:latin typeface="Comic Sans MS"/>
              </a:rPr>
              <a:t>During Geography this term the children will learn all about biomes. They will be able to locate biomes on a world map and research characteristics of these. The children will also look at how humans impact biomes. After half term we move on to History and will study the Mayans. We will look at the structure of the Mayan </a:t>
            </a:r>
            <a:r>
              <a:rPr lang="en-US" dirty="0" err="1">
                <a:latin typeface="Comic Sans MS"/>
              </a:rPr>
              <a:t>civilisation</a:t>
            </a:r>
            <a:r>
              <a:rPr lang="en-US" dirty="0">
                <a:latin typeface="Comic Sans MS"/>
              </a:rPr>
              <a:t> and understand how the Mayans lived. In Science we will be learning all about Forces! There will be a trip to support learning to the RAF </a:t>
            </a:r>
            <a:r>
              <a:rPr lang="en-US" dirty="0" err="1">
                <a:latin typeface="Comic Sans MS"/>
              </a:rPr>
              <a:t>Syerston</a:t>
            </a:r>
            <a:r>
              <a:rPr lang="en-US" dirty="0">
                <a:latin typeface="Comic Sans MS"/>
              </a:rPr>
              <a:t> and parents/carers will be notified of the date in due course. After half term we will move on to Forest School. This will give the children lots of opportunities to get outdoors to study various aspects of Science such as hunting for micro-organisms, exploring variation and adaptation over time using trees and planting seeds.</a:t>
            </a:r>
          </a:p>
        </p:txBody>
      </p:sp>
      <p:pic>
        <p:nvPicPr>
          <p:cNvPr id="9" name="Picture 8">
            <a:extLst>
              <a:ext uri="{FF2B5EF4-FFF2-40B4-BE49-F238E27FC236}">
                <a16:creationId xmlns:a16="http://schemas.microsoft.com/office/drawing/2014/main" id="{28F13A64-B501-DEAF-11A8-0C7A24F73DF4}"/>
              </a:ext>
            </a:extLst>
          </p:cNvPr>
          <p:cNvPicPr>
            <a:picLocks noChangeAspect="1"/>
          </p:cNvPicPr>
          <p:nvPr/>
        </p:nvPicPr>
        <p:blipFill>
          <a:blip r:embed="rId4"/>
          <a:stretch>
            <a:fillRect/>
          </a:stretch>
        </p:blipFill>
        <p:spPr>
          <a:xfrm>
            <a:off x="227787" y="5429629"/>
            <a:ext cx="1131020" cy="631486"/>
          </a:xfrm>
          <a:prstGeom prst="rect">
            <a:avLst/>
          </a:prstGeom>
        </p:spPr>
      </p:pic>
      <p:pic>
        <p:nvPicPr>
          <p:cNvPr id="11" name="Picture 10">
            <a:extLst>
              <a:ext uri="{FF2B5EF4-FFF2-40B4-BE49-F238E27FC236}">
                <a16:creationId xmlns:a16="http://schemas.microsoft.com/office/drawing/2014/main" id="{2535E045-7D9E-B578-979D-36A8E5F912B0}"/>
              </a:ext>
            </a:extLst>
          </p:cNvPr>
          <p:cNvPicPr>
            <a:picLocks noChangeAspect="1"/>
          </p:cNvPicPr>
          <p:nvPr/>
        </p:nvPicPr>
        <p:blipFill>
          <a:blip r:embed="rId5"/>
          <a:stretch>
            <a:fillRect/>
          </a:stretch>
        </p:blipFill>
        <p:spPr>
          <a:xfrm>
            <a:off x="1393874" y="5427389"/>
            <a:ext cx="681669" cy="662942"/>
          </a:xfrm>
          <a:prstGeom prst="rect">
            <a:avLst/>
          </a:prstGeom>
        </p:spPr>
      </p:pic>
      <p:pic>
        <p:nvPicPr>
          <p:cNvPr id="13" name="Picture 12">
            <a:extLst>
              <a:ext uri="{FF2B5EF4-FFF2-40B4-BE49-F238E27FC236}">
                <a16:creationId xmlns:a16="http://schemas.microsoft.com/office/drawing/2014/main" id="{A2547A53-8E85-D5C2-8FBA-A3DB98C78E1F}"/>
              </a:ext>
            </a:extLst>
          </p:cNvPr>
          <p:cNvPicPr>
            <a:picLocks noChangeAspect="1"/>
          </p:cNvPicPr>
          <p:nvPr/>
        </p:nvPicPr>
        <p:blipFill>
          <a:blip r:embed="rId6"/>
          <a:stretch>
            <a:fillRect/>
          </a:stretch>
        </p:blipFill>
        <p:spPr>
          <a:xfrm>
            <a:off x="2773584" y="5464984"/>
            <a:ext cx="1112616" cy="646024"/>
          </a:xfrm>
          <a:prstGeom prst="rect">
            <a:avLst/>
          </a:prstGeom>
        </p:spPr>
      </p:pic>
      <p:pic>
        <p:nvPicPr>
          <p:cNvPr id="15" name="Picture 14">
            <a:extLst>
              <a:ext uri="{FF2B5EF4-FFF2-40B4-BE49-F238E27FC236}">
                <a16:creationId xmlns:a16="http://schemas.microsoft.com/office/drawing/2014/main" id="{015A6CE0-B736-094E-FB5C-582573743B83}"/>
              </a:ext>
            </a:extLst>
          </p:cNvPr>
          <p:cNvPicPr>
            <a:picLocks noChangeAspect="1"/>
          </p:cNvPicPr>
          <p:nvPr/>
        </p:nvPicPr>
        <p:blipFill>
          <a:blip r:embed="rId7"/>
          <a:stretch>
            <a:fillRect/>
          </a:stretch>
        </p:blipFill>
        <p:spPr>
          <a:xfrm>
            <a:off x="304800" y="6082312"/>
            <a:ext cx="882364" cy="633429"/>
          </a:xfrm>
          <a:prstGeom prst="rect">
            <a:avLst/>
          </a:prstGeom>
        </p:spPr>
      </p:pic>
      <p:pic>
        <p:nvPicPr>
          <p:cNvPr id="1044" name="Picture 20" descr="Isaac Newton - Wikipedia">
            <a:extLst>
              <a:ext uri="{FF2B5EF4-FFF2-40B4-BE49-F238E27FC236}">
                <a16:creationId xmlns:a16="http://schemas.microsoft.com/office/drawing/2014/main" id="{C514F540-A196-E825-C52A-D10FEB96C1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3805" y="5522330"/>
            <a:ext cx="841829" cy="10137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0AFC6D25-20D2-0DCD-18C1-E2E7AC733F46}"/>
              </a:ext>
            </a:extLst>
          </p:cNvPr>
          <p:cNvPicPr>
            <a:picLocks noChangeAspect="1"/>
          </p:cNvPicPr>
          <p:nvPr/>
        </p:nvPicPr>
        <p:blipFill>
          <a:blip r:embed="rId9"/>
          <a:stretch>
            <a:fillRect/>
          </a:stretch>
        </p:blipFill>
        <p:spPr>
          <a:xfrm>
            <a:off x="1775742" y="6109422"/>
            <a:ext cx="1160051" cy="64424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aba32a-007c-4509-9dda-bc32aaf628fa" xsi:nil="true"/>
    <lcf76f155ced4ddcb4097134ff3c332f xmlns="de8ea94d-ebc6-41f0-8519-946fb0493a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9AE1EE4015604BB219D470AB2305A7" ma:contentTypeVersion="18" ma:contentTypeDescription="Create a new document." ma:contentTypeScope="" ma:versionID="f8bc16a020356d9fa6821d60008138e3">
  <xsd:schema xmlns:xsd="http://www.w3.org/2001/XMLSchema" xmlns:xs="http://www.w3.org/2001/XMLSchema" xmlns:p="http://schemas.microsoft.com/office/2006/metadata/properties" xmlns:ns2="de8ea94d-ebc6-41f0-8519-946fb0493a8c" xmlns:ns3="32aba32a-007c-4509-9dda-bc32aaf628fa" targetNamespace="http://schemas.microsoft.com/office/2006/metadata/properties" ma:root="true" ma:fieldsID="70b57db59329f16706bb15cc2faaed86" ns2:_="" ns3:_="">
    <xsd:import namespace="de8ea94d-ebc6-41f0-8519-946fb0493a8c"/>
    <xsd:import namespace="32aba32a-007c-4509-9dda-bc32aaf628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ea94d-ebc6-41f0-8519-946fb0493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8bf2ae-68fd-413e-8dbe-708d90cc8f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aba32a-007c-4509-9dda-bc32aaf628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8d87cb-d2dc-4486-84c7-e287f707e397}" ma:internalName="TaxCatchAll" ma:showField="CatchAllData" ma:web="32aba32a-007c-4509-9dda-bc32aaf62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189A3A-76D8-4C5A-BFFD-1AD81CD41B96}">
  <ds:schemaRefs>
    <ds:schemaRef ds:uri="http://purl.org/dc/dcmitype/"/>
    <ds:schemaRef ds:uri="de8ea94d-ebc6-41f0-8519-946fb0493a8c"/>
    <ds:schemaRef ds:uri="32aba32a-007c-4509-9dda-bc32aaf628fa"/>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451D7798-CA21-4906-8A06-619C12C3A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ea94d-ebc6-41f0-8519-946fb0493a8c"/>
    <ds:schemaRef ds:uri="32aba32a-007c-4509-9dda-bc32aaf62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7E26CF-5737-41C6-ACEF-A046B02276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3260</TotalTime>
  <Words>516</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Comic Sans MS</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Sharphouse</dc:creator>
  <cp:lastModifiedBy>Ellie Doherty</cp:lastModifiedBy>
  <cp:revision>187</cp:revision>
  <dcterms:modified xsi:type="dcterms:W3CDTF">2026-01-06T16:43:29Z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0x010100D19AE1EE4015604BB219D470AB2305A7</vt:lpwstr>
  </property>
  <property fmtid="{D5CDD505-2E9C-101B-9397-08002B2CF9AE}" pid="3" name="MediaServiceImageTags">
    <vt:lpwstr/>
  </property>
</Properties>
</file>