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6"/>
  </p:notesMasterIdLst>
  <p:sldIdLst>
    <p:sldId id="256" r:id="rId5"/>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2539" y="120"/>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harphouse" userId="8c955500-37c2-4fac-97af-f5c93b972f81" providerId="ADAL" clId="{C99E37FB-02DC-40F3-AD26-C2949ED7CA46}"/>
    <pc:docChg chg="modSld">
      <pc:chgData name="Mrs Sharphouse" userId="8c955500-37c2-4fac-97af-f5c93b972f81" providerId="ADAL" clId="{C99E37FB-02DC-40F3-AD26-C2949ED7CA46}" dt="2026-04-15T09:29:27.128" v="35" actId="20577"/>
      <pc:docMkLst>
        <pc:docMk/>
      </pc:docMkLst>
      <pc:sldChg chg="modSp mod">
        <pc:chgData name="Mrs Sharphouse" userId="8c955500-37c2-4fac-97af-f5c93b972f81" providerId="ADAL" clId="{C99E37FB-02DC-40F3-AD26-C2949ED7CA46}" dt="2026-04-15T09:29:27.128" v="35" actId="20577"/>
        <pc:sldMkLst>
          <pc:docMk/>
          <pc:sldMk cId="0" sldId="256"/>
        </pc:sldMkLst>
        <pc:spChg chg="mod">
          <ac:chgData name="Mrs Sharphouse" userId="8c955500-37c2-4fac-97af-f5c93b972f81" providerId="ADAL" clId="{C99E37FB-02DC-40F3-AD26-C2949ED7CA46}" dt="2026-04-15T09:26:22.785" v="9" actId="20577"/>
          <ac:spMkLst>
            <pc:docMk/>
            <pc:sldMk cId="0" sldId="256"/>
            <ac:spMk id="55" creationId="{00000000-0000-0000-0000-000000000000}"/>
          </ac:spMkLst>
        </pc:spChg>
        <pc:spChg chg="mod">
          <ac:chgData name="Mrs Sharphouse" userId="8c955500-37c2-4fac-97af-f5c93b972f81" providerId="ADAL" clId="{C99E37FB-02DC-40F3-AD26-C2949ED7CA46}" dt="2026-04-15T09:29:27.128" v="35" actId="20577"/>
          <ac:spMkLst>
            <pc:docMk/>
            <pc:sldMk cId="0" sldId="256"/>
            <ac:spMk id="60" creationId="{00000000-0000-0000-0000-000000000000}"/>
          </ac:spMkLst>
        </pc:spChg>
        <pc:spChg chg="mod">
          <ac:chgData name="Mrs Sharphouse" userId="8c955500-37c2-4fac-97af-f5c93b972f81" providerId="ADAL" clId="{C99E37FB-02DC-40F3-AD26-C2949ED7CA46}" dt="2026-04-15T09:29:11.452" v="23" actId="255"/>
          <ac:spMkLst>
            <pc:docMk/>
            <pc:sldMk cId="0" sldId="256"/>
            <ac:spMk id="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4"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264945" y="5542289"/>
            <a:ext cx="7242600" cy="15498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113100" tIns="113100" rIns="113100" bIns="113100" anchor="t" anchorCtr="0">
            <a:noAutofit/>
          </a:bodyPr>
          <a:lstStyle>
            <a:lvl1pPr marL="457200" lvl="0" indent="-368300" algn="ctr">
              <a:spcBef>
                <a:spcPts val="0"/>
              </a:spcBef>
              <a:spcAft>
                <a:spcPts val="0"/>
              </a:spcAft>
              <a:buSzPts val="22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113100" tIns="113100" rIns="113100" bIns="113100"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113100" tIns="113100" rIns="113100" bIns="113100" anchor="t"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202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500"/>
          </a:xfrm>
          <a:prstGeom prst="rect">
            <a:avLst/>
          </a:prstGeom>
        </p:spPr>
        <p:txBody>
          <a:bodyPr spcFirstLastPara="1" wrap="square" lIns="113100" tIns="113100" rIns="113100" bIns="11310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113100" tIns="113100" rIns="113100" bIns="11310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8000100"/>
          </a:xfrm>
          <a:prstGeom prst="rect">
            <a:avLst/>
          </a:prstGeom>
        </p:spPr>
        <p:txBody>
          <a:bodyPr spcFirstLastPara="1" wrap="square" lIns="113100" tIns="113100" rIns="113100" bIns="113100" anchor="ctr" anchorCtr="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4198575" y="1415969"/>
            <a:ext cx="3261600" cy="7225800"/>
          </a:xfrm>
          <a:prstGeom prst="rect">
            <a:avLst/>
          </a:prstGeom>
        </p:spPr>
        <p:txBody>
          <a:bodyPr spcFirstLastPara="1" wrap="square" lIns="113100" tIns="113100" rIns="113100" bIns="113100" anchor="ctr" anchorCtr="0">
            <a:noAutofit/>
          </a:bodyPr>
          <a:lstStyle>
            <a:lvl1pPr marL="457200" lvl="0" indent="-368300">
              <a:spcBef>
                <a:spcPts val="0"/>
              </a:spcBef>
              <a:spcAft>
                <a:spcPts val="0"/>
              </a:spcAft>
              <a:buSzPts val="22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202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113100" tIns="113100" rIns="113100" bIns="113100" anchor="t" anchorCtr="0">
            <a:no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2000"/>
              </a:spcBef>
              <a:spcAft>
                <a:spcPts val="0"/>
              </a:spcAft>
              <a:buClr>
                <a:schemeClr val="dk2"/>
              </a:buClr>
              <a:buSzPts val="1700"/>
              <a:buChar char="○"/>
              <a:defRPr sz="1700">
                <a:solidFill>
                  <a:schemeClr val="dk2"/>
                </a:solidFill>
              </a:defRPr>
            </a:lvl2pPr>
            <a:lvl3pPr marL="1371600" lvl="2" indent="-336550">
              <a:lnSpc>
                <a:spcPct val="115000"/>
              </a:lnSpc>
              <a:spcBef>
                <a:spcPts val="2000"/>
              </a:spcBef>
              <a:spcAft>
                <a:spcPts val="0"/>
              </a:spcAft>
              <a:buClr>
                <a:schemeClr val="dk2"/>
              </a:buClr>
              <a:buSzPts val="1700"/>
              <a:buChar char="■"/>
              <a:defRPr sz="1700">
                <a:solidFill>
                  <a:schemeClr val="dk2"/>
                </a:solidFill>
              </a:defRPr>
            </a:lvl3pPr>
            <a:lvl4pPr marL="1828800" lvl="3" indent="-336550">
              <a:lnSpc>
                <a:spcPct val="115000"/>
              </a:lnSpc>
              <a:spcBef>
                <a:spcPts val="2000"/>
              </a:spcBef>
              <a:spcAft>
                <a:spcPts val="0"/>
              </a:spcAft>
              <a:buClr>
                <a:schemeClr val="dk2"/>
              </a:buClr>
              <a:buSzPts val="1700"/>
              <a:buChar char="●"/>
              <a:defRPr sz="1700">
                <a:solidFill>
                  <a:schemeClr val="dk2"/>
                </a:solidFill>
              </a:defRPr>
            </a:lvl4pPr>
            <a:lvl5pPr marL="2286000" lvl="4" indent="-336550">
              <a:lnSpc>
                <a:spcPct val="115000"/>
              </a:lnSpc>
              <a:spcBef>
                <a:spcPts val="2000"/>
              </a:spcBef>
              <a:spcAft>
                <a:spcPts val="0"/>
              </a:spcAft>
              <a:buClr>
                <a:schemeClr val="dk2"/>
              </a:buClr>
              <a:buSzPts val="1700"/>
              <a:buChar char="○"/>
              <a:defRPr sz="1700">
                <a:solidFill>
                  <a:schemeClr val="dk2"/>
                </a:solidFill>
              </a:defRPr>
            </a:lvl5pPr>
            <a:lvl6pPr marL="2743200" lvl="5" indent="-336550">
              <a:lnSpc>
                <a:spcPct val="115000"/>
              </a:lnSpc>
              <a:spcBef>
                <a:spcPts val="2000"/>
              </a:spcBef>
              <a:spcAft>
                <a:spcPts val="0"/>
              </a:spcAft>
              <a:buClr>
                <a:schemeClr val="dk2"/>
              </a:buClr>
              <a:buSzPts val="1700"/>
              <a:buChar char="■"/>
              <a:defRPr sz="1700">
                <a:solidFill>
                  <a:schemeClr val="dk2"/>
                </a:solidFill>
              </a:defRPr>
            </a:lvl6pPr>
            <a:lvl7pPr marL="3200400" lvl="6" indent="-336550">
              <a:lnSpc>
                <a:spcPct val="115000"/>
              </a:lnSpc>
              <a:spcBef>
                <a:spcPts val="2000"/>
              </a:spcBef>
              <a:spcAft>
                <a:spcPts val="0"/>
              </a:spcAft>
              <a:buClr>
                <a:schemeClr val="dk2"/>
              </a:buClr>
              <a:buSzPts val="1700"/>
              <a:buChar char="●"/>
              <a:defRPr sz="1700">
                <a:solidFill>
                  <a:schemeClr val="dk2"/>
                </a:solidFill>
              </a:defRPr>
            </a:lvl7pPr>
            <a:lvl8pPr marL="3657600" lvl="7" indent="-336550">
              <a:lnSpc>
                <a:spcPct val="115000"/>
              </a:lnSpc>
              <a:spcBef>
                <a:spcPts val="2000"/>
              </a:spcBef>
              <a:spcAft>
                <a:spcPts val="0"/>
              </a:spcAft>
              <a:buClr>
                <a:schemeClr val="dk2"/>
              </a:buClr>
              <a:buSzPts val="1700"/>
              <a:buChar char="○"/>
              <a:defRPr sz="1700">
                <a:solidFill>
                  <a:schemeClr val="dk2"/>
                </a:solidFill>
              </a:defRPr>
            </a:lvl8pPr>
            <a:lvl9pPr marL="4114800" lvl="8" indent="-336550">
              <a:lnSpc>
                <a:spcPct val="115000"/>
              </a:lnSpc>
              <a:spcBef>
                <a:spcPts val="2000"/>
              </a:spcBef>
              <a:spcAft>
                <a:spcPts val="200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422125" y="337438"/>
            <a:ext cx="2016900" cy="93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solidFill>
                  <a:schemeClr val="dk1"/>
                </a:solidFill>
                <a:latin typeface="Comic Sans MS"/>
                <a:ea typeface="Comic Sans MS"/>
                <a:cs typeface="Comic Sans MS"/>
                <a:sym typeface="Comic Sans MS"/>
              </a:rPr>
              <a:t>Fire Class</a:t>
            </a:r>
            <a:endParaRPr dirty="0">
              <a:solidFill>
                <a:schemeClr val="dk1"/>
              </a:solidFill>
              <a:latin typeface="Comic Sans MS"/>
              <a:ea typeface="Comic Sans MS"/>
              <a:cs typeface="Comic Sans MS"/>
              <a:sym typeface="Comic Sans MS"/>
            </a:endParaRPr>
          </a:p>
          <a:p>
            <a:pPr marL="0" lvl="0" indent="0" algn="l" rtl="0">
              <a:lnSpc>
                <a:spcPct val="115000"/>
              </a:lnSpc>
              <a:spcBef>
                <a:spcPts val="0"/>
              </a:spcBef>
              <a:spcAft>
                <a:spcPts val="0"/>
              </a:spcAft>
              <a:buNone/>
            </a:pPr>
            <a:r>
              <a:rPr lang="en-GB" dirty="0">
                <a:solidFill>
                  <a:schemeClr val="dk1"/>
                </a:solidFill>
                <a:latin typeface="Comic Sans MS"/>
                <a:ea typeface="Comic Sans MS"/>
                <a:cs typeface="Comic Sans MS"/>
                <a:sym typeface="Comic Sans MS"/>
              </a:rPr>
              <a:t>Summer Term 1 </a:t>
            </a:r>
          </a:p>
          <a:p>
            <a:pPr marL="0" lvl="0" indent="0" algn="l" rtl="0">
              <a:lnSpc>
                <a:spcPct val="115000"/>
              </a:lnSpc>
              <a:spcBef>
                <a:spcPts val="0"/>
              </a:spcBef>
              <a:spcAft>
                <a:spcPts val="0"/>
              </a:spcAft>
              <a:buNone/>
            </a:pPr>
            <a:r>
              <a:rPr lang="en-GB" dirty="0">
                <a:solidFill>
                  <a:schemeClr val="dk1"/>
                </a:solidFill>
                <a:latin typeface="Comic Sans MS"/>
                <a:ea typeface="Comic Sans MS"/>
                <a:cs typeface="Comic Sans MS"/>
                <a:sym typeface="Comic Sans MS"/>
              </a:rPr>
              <a:t>2025/26</a:t>
            </a:r>
            <a:endParaRPr dirty="0">
              <a:latin typeface="Comic Sans MS"/>
              <a:ea typeface="Comic Sans MS"/>
              <a:cs typeface="Comic Sans MS"/>
              <a:sym typeface="Comic Sans MS"/>
            </a:endParaRPr>
          </a:p>
        </p:txBody>
      </p:sp>
      <p:sp>
        <p:nvSpPr>
          <p:cNvPr id="56" name="Google Shape;56;p13"/>
          <p:cNvSpPr/>
          <p:nvPr/>
        </p:nvSpPr>
        <p:spPr>
          <a:xfrm>
            <a:off x="281225" y="6290798"/>
            <a:ext cx="4263900" cy="1991521"/>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Comic Sans MS"/>
                <a:ea typeface="Comic Sans MS"/>
                <a:cs typeface="Comic Sans MS"/>
                <a:sym typeface="Comic Sans MS"/>
              </a:rPr>
              <a:t>Topic Outcomes</a:t>
            </a:r>
          </a:p>
          <a:p>
            <a:pPr marL="0" lvl="0" indent="0" algn="l" rtl="0">
              <a:spcBef>
                <a:spcPts val="0"/>
              </a:spcBef>
              <a:spcAft>
                <a:spcPts val="0"/>
              </a:spcAft>
              <a:buNone/>
            </a:pPr>
            <a:r>
              <a:rPr lang="en-GB" sz="1200" dirty="0">
                <a:latin typeface="Comic Sans MS"/>
                <a:ea typeface="Comic Sans MS"/>
                <a:cs typeface="Comic Sans MS"/>
                <a:sym typeface="Comic Sans MS"/>
              </a:rPr>
              <a:t>By the end of the topic, children will have a good understanding of farms in the UK. They will be able to explain how farming equipment has changed over time. The children will be able to name farm animals and their babies, talk about the lifecycle of a chicken and different things that farmers grow. They will be able to talk about different methods </a:t>
            </a:r>
            <a:r>
              <a:rPr lang="en-GB" sz="1200">
                <a:latin typeface="Comic Sans MS"/>
                <a:ea typeface="Comic Sans MS"/>
                <a:cs typeface="Comic Sans MS"/>
                <a:sym typeface="Comic Sans MS"/>
              </a:rPr>
              <a:t>of transport and </a:t>
            </a:r>
            <a:r>
              <a:rPr lang="en-GB" sz="1200" dirty="0">
                <a:latin typeface="Comic Sans MS"/>
                <a:ea typeface="Comic Sans MS"/>
                <a:cs typeface="Comic Sans MS"/>
                <a:sym typeface="Comic Sans MS"/>
              </a:rPr>
              <a:t>again talk about how these have changed over time.</a:t>
            </a:r>
            <a:endParaRPr sz="1200" dirty="0">
              <a:latin typeface="Comic Sans MS"/>
              <a:ea typeface="Comic Sans MS"/>
              <a:cs typeface="Comic Sans MS"/>
              <a:sym typeface="Comic Sans MS"/>
            </a:endParaRPr>
          </a:p>
        </p:txBody>
      </p:sp>
      <p:sp>
        <p:nvSpPr>
          <p:cNvPr id="58" name="Google Shape;58;p13"/>
          <p:cNvSpPr/>
          <p:nvPr/>
        </p:nvSpPr>
        <p:spPr>
          <a:xfrm>
            <a:off x="281225" y="1272238"/>
            <a:ext cx="4408129" cy="2950263"/>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Comic Sans MS"/>
                <a:ea typeface="Comic Sans MS"/>
                <a:cs typeface="Comic Sans MS"/>
                <a:sym typeface="Comic Sans MS"/>
              </a:rPr>
              <a:t>Topic Overview</a:t>
            </a:r>
          </a:p>
          <a:p>
            <a:pPr marL="0" lvl="0" indent="0" algn="l" rtl="0">
              <a:spcBef>
                <a:spcPts val="0"/>
              </a:spcBef>
              <a:spcAft>
                <a:spcPts val="0"/>
              </a:spcAft>
              <a:buNone/>
            </a:pPr>
            <a:r>
              <a:rPr lang="en-GB" sz="1150" dirty="0">
                <a:latin typeface="Comic Sans MS"/>
                <a:ea typeface="Comic Sans MS"/>
                <a:cs typeface="Comic Sans MS"/>
                <a:sym typeface="Comic Sans MS"/>
              </a:rPr>
              <a:t>During this half term will finding out farms and farming methods. We will be looking at farms close to </a:t>
            </a:r>
            <a:r>
              <a:rPr lang="en-GB" sz="1150" dirty="0" err="1">
                <a:latin typeface="Comic Sans MS"/>
                <a:ea typeface="Comic Sans MS"/>
                <a:cs typeface="Comic Sans MS"/>
                <a:sym typeface="Comic Sans MS"/>
              </a:rPr>
              <a:t>Flintham</a:t>
            </a:r>
            <a:r>
              <a:rPr lang="en-GB" sz="1150" dirty="0">
                <a:latin typeface="Comic Sans MS"/>
                <a:ea typeface="Comic Sans MS"/>
                <a:cs typeface="Comic Sans MS"/>
                <a:sym typeface="Comic Sans MS"/>
              </a:rPr>
              <a:t> and will see how the farmers use their land. We will talk about what they grow and where different crops grow e.g. under the soil, on trees. We will look at how farming has changed over time and look at the machines that farmers use today such as combine harvesters. We will learn about the lifecycle of a chicken and discover the key differences between mammals and birds. We will also learn the name of animal babies on the farm. Then we will move onto learning about different transport and again, focus on how these have changed over time. We will also learn about London and discover some of the famous landmarks there. </a:t>
            </a:r>
            <a:endParaRPr sz="1150" dirty="0">
              <a:latin typeface="Comic Sans MS"/>
              <a:ea typeface="Comic Sans MS"/>
              <a:cs typeface="Comic Sans MS"/>
              <a:sym typeface="Comic Sans MS"/>
            </a:endParaRPr>
          </a:p>
        </p:txBody>
      </p:sp>
      <p:sp>
        <p:nvSpPr>
          <p:cNvPr id="59" name="Google Shape;59;p13"/>
          <p:cNvSpPr/>
          <p:nvPr/>
        </p:nvSpPr>
        <p:spPr>
          <a:xfrm>
            <a:off x="298624" y="8368381"/>
            <a:ext cx="4246501" cy="1507139"/>
          </a:xfrm>
          <a:prstGeom prst="roundRect">
            <a:avLst>
              <a:gd name="adj" fmla="val 16128"/>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Comic Sans MS"/>
                <a:ea typeface="Comic Sans MS"/>
                <a:cs typeface="Comic Sans MS"/>
                <a:sym typeface="Comic Sans MS"/>
              </a:rPr>
              <a:t>How you can help?</a:t>
            </a:r>
          </a:p>
          <a:p>
            <a:pPr marL="0" lvl="0" indent="0" algn="l" rtl="0">
              <a:spcBef>
                <a:spcPts val="0"/>
              </a:spcBef>
              <a:spcAft>
                <a:spcPts val="0"/>
              </a:spcAft>
              <a:buNone/>
            </a:pPr>
            <a:r>
              <a:rPr lang="en-GB" sz="1150" dirty="0">
                <a:latin typeface="Comic Sans MS"/>
                <a:ea typeface="Comic Sans MS"/>
                <a:cs typeface="Comic Sans MS"/>
                <a:sym typeface="Comic Sans MS"/>
              </a:rPr>
              <a:t>Update tapestry with weekend news so children can share with their peers.</a:t>
            </a:r>
          </a:p>
          <a:p>
            <a:pPr marL="0" lvl="0" indent="0" algn="l" rtl="0">
              <a:spcBef>
                <a:spcPts val="0"/>
              </a:spcBef>
              <a:spcAft>
                <a:spcPts val="0"/>
              </a:spcAft>
              <a:buNone/>
            </a:pPr>
            <a:r>
              <a:rPr lang="en-GB" sz="1150" dirty="0">
                <a:latin typeface="Comic Sans MS"/>
                <a:ea typeface="Comic Sans MS"/>
                <a:cs typeface="Comic Sans MS"/>
                <a:sym typeface="Comic Sans MS"/>
              </a:rPr>
              <a:t>Continue to log reading on Boom Reader and read their books at least 4 times a week.</a:t>
            </a:r>
          </a:p>
          <a:p>
            <a:pPr marL="0" lvl="0" indent="0" algn="l" rtl="0">
              <a:spcBef>
                <a:spcPts val="0"/>
              </a:spcBef>
              <a:spcAft>
                <a:spcPts val="0"/>
              </a:spcAft>
              <a:buNone/>
            </a:pPr>
            <a:r>
              <a:rPr lang="en-GB" sz="1150" dirty="0">
                <a:latin typeface="Comic Sans MS"/>
                <a:ea typeface="Comic Sans MS"/>
                <a:cs typeface="Comic Sans MS"/>
                <a:sym typeface="Comic Sans MS"/>
              </a:rPr>
              <a:t>Send any out of school achievements in on a Friday to celebrate in assembly e.g. swimming badges, gymnastics</a:t>
            </a:r>
            <a:endParaRPr sz="1150" dirty="0">
              <a:latin typeface="Comic Sans MS"/>
              <a:ea typeface="Comic Sans MS"/>
              <a:cs typeface="Comic Sans MS"/>
              <a:sym typeface="Comic Sans MS"/>
            </a:endParaRPr>
          </a:p>
        </p:txBody>
      </p:sp>
      <p:sp>
        <p:nvSpPr>
          <p:cNvPr id="60" name="Google Shape;60;p13"/>
          <p:cNvSpPr/>
          <p:nvPr/>
        </p:nvSpPr>
        <p:spPr>
          <a:xfrm>
            <a:off x="2893525" y="333400"/>
            <a:ext cx="4650900" cy="839483"/>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2200" dirty="0">
                <a:latin typeface="Comic Sans MS"/>
                <a:ea typeface="Comic Sans MS"/>
                <a:cs typeface="Comic Sans MS"/>
                <a:sym typeface="Comic Sans MS"/>
              </a:rPr>
              <a:t>Transport and the Farm</a:t>
            </a:r>
          </a:p>
          <a:p>
            <a:pPr marL="0" lvl="0" indent="0" algn="ctr" rtl="0">
              <a:spcBef>
                <a:spcPts val="0"/>
              </a:spcBef>
              <a:spcAft>
                <a:spcPts val="0"/>
              </a:spcAft>
              <a:buNone/>
            </a:pPr>
            <a:r>
              <a:rPr lang="en-GB" sz="2200">
                <a:latin typeface="Comic Sans MS"/>
                <a:ea typeface="Comic Sans MS"/>
                <a:cs typeface="Comic Sans MS"/>
                <a:sym typeface="Comic Sans MS"/>
              </a:rPr>
              <a:t>RECEPTION</a:t>
            </a:r>
            <a:endParaRPr lang="en-GB" sz="2200" dirty="0">
              <a:latin typeface="Comic Sans MS"/>
              <a:ea typeface="Comic Sans MS"/>
              <a:cs typeface="Comic Sans MS"/>
              <a:sym typeface="Comic Sans MS"/>
            </a:endParaRPr>
          </a:p>
        </p:txBody>
      </p:sp>
      <p:sp>
        <p:nvSpPr>
          <p:cNvPr id="61" name="Google Shape;61;p13"/>
          <p:cNvSpPr/>
          <p:nvPr/>
        </p:nvSpPr>
        <p:spPr>
          <a:xfrm>
            <a:off x="4859425" y="1272238"/>
            <a:ext cx="2685000" cy="5031026"/>
          </a:xfrm>
          <a:prstGeom prst="roundRect">
            <a:avLst>
              <a:gd name="adj" fmla="val 16667"/>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omic Sans MS"/>
                <a:ea typeface="Comic Sans MS"/>
                <a:cs typeface="Comic Sans MS"/>
                <a:sym typeface="Comic Sans MS"/>
              </a:rPr>
              <a:t>Topic Timeline &amp; Curriculum Links</a:t>
            </a:r>
            <a:endParaRPr b="1" dirty="0">
              <a:latin typeface="Comic Sans MS"/>
              <a:ea typeface="Comic Sans MS"/>
              <a:cs typeface="Comic Sans MS"/>
              <a:sym typeface="Comic Sans MS"/>
            </a:endParaRPr>
          </a:p>
          <a:p>
            <a:pPr>
              <a:lnSpc>
                <a:spcPct val="107000"/>
              </a:lnSpc>
              <a:spcAft>
                <a:spcPts val="800"/>
              </a:spcAft>
            </a:pPr>
            <a:r>
              <a:rPr lang="en-GB" sz="1100" u="sng" dirty="0">
                <a:solidFill>
                  <a:schemeClr val="dk1"/>
                </a:solidFill>
                <a:latin typeface="Comic Sans MS"/>
                <a:ea typeface="Comic Sans MS"/>
              </a:rPr>
              <a:t>Knowledge and Understanding; </a:t>
            </a:r>
            <a:r>
              <a:rPr lang="en-GB" sz="1100" dirty="0">
                <a:effectLst/>
                <a:latin typeface="Comic Sans MS"/>
                <a:ea typeface="Calibri"/>
                <a:cs typeface="Times New Roman"/>
              </a:rPr>
              <a:t>Farm land, Changes in farming over time, Chicken lifecycle, Mammal and birds, Animals and their babies, Our planet Earth, Light and Dark, Magnets, Floating and sinking</a:t>
            </a:r>
            <a:endParaRPr lang="en-GB" sz="1100" dirty="0">
              <a:solidFill>
                <a:schemeClr val="dk1"/>
              </a:solidFill>
              <a:latin typeface="Comic Sans MS"/>
              <a:ea typeface="Calibri"/>
              <a:cs typeface="Times New Roman"/>
            </a:endParaRPr>
          </a:p>
          <a:p>
            <a:pPr>
              <a:lnSpc>
                <a:spcPct val="107000"/>
              </a:lnSpc>
              <a:spcAft>
                <a:spcPts val="800"/>
              </a:spcAft>
            </a:pPr>
            <a:r>
              <a:rPr lang="en-GB" sz="1100" u="sng" dirty="0">
                <a:solidFill>
                  <a:schemeClr val="dk1"/>
                </a:solidFill>
                <a:latin typeface="Comic Sans MS" panose="030F0702030302020204" pitchFamily="66" charset="0"/>
                <a:ea typeface="Comic Sans MS"/>
              </a:rPr>
              <a:t>Expressive Arts and Design; </a:t>
            </a:r>
            <a:r>
              <a:rPr lang="en-GB" sz="1100" dirty="0">
                <a:solidFill>
                  <a:schemeClr val="dk1"/>
                </a:solidFill>
                <a:latin typeface="Comic Sans MS" panose="030F0702030302020204" pitchFamily="66" charset="0"/>
                <a:ea typeface="Comic Sans MS"/>
              </a:rPr>
              <a:t>Box model tractor, moving farm animal, drawing animals and self</a:t>
            </a:r>
          </a:p>
          <a:p>
            <a:pPr marL="0" lvl="0" indent="0" algn="l" rtl="0">
              <a:spcBef>
                <a:spcPts val="0"/>
              </a:spcBef>
              <a:spcAft>
                <a:spcPts val="0"/>
              </a:spcAft>
              <a:buClr>
                <a:schemeClr val="dk1"/>
              </a:buClr>
              <a:buSzPts val="1100"/>
              <a:buFont typeface="Arial"/>
              <a:buNone/>
            </a:pPr>
            <a:r>
              <a:rPr lang="en-GB" sz="1100" u="sng" dirty="0">
                <a:solidFill>
                  <a:schemeClr val="dk1"/>
                </a:solidFill>
                <a:latin typeface="Comic Sans MS" panose="030F0702030302020204" pitchFamily="66" charset="0"/>
                <a:ea typeface="Comic Sans MS"/>
              </a:rPr>
              <a:t>Computing</a:t>
            </a:r>
            <a:r>
              <a:rPr lang="en-GB" sz="1100" dirty="0">
                <a:solidFill>
                  <a:schemeClr val="dk1"/>
                </a:solidFill>
                <a:latin typeface="Comic Sans MS" panose="030F0702030302020204" pitchFamily="66" charset="0"/>
                <a:ea typeface="Comic Sans MS"/>
              </a:rPr>
              <a:t>; E-safety and coding</a:t>
            </a:r>
          </a:p>
          <a:p>
            <a:pPr marL="0" lvl="0" indent="0" algn="l" rtl="0">
              <a:spcBef>
                <a:spcPts val="0"/>
              </a:spcBef>
              <a:spcAft>
                <a:spcPts val="0"/>
              </a:spcAft>
              <a:buClr>
                <a:schemeClr val="dk1"/>
              </a:buClr>
              <a:buSzPts val="1100"/>
              <a:buFont typeface="Arial"/>
              <a:buNone/>
            </a:pPr>
            <a:endParaRPr lang="en-GB" sz="1100" dirty="0">
              <a:solidFill>
                <a:schemeClr val="dk1"/>
              </a:solidFill>
              <a:latin typeface="Comic Sans MS" panose="030F0702030302020204" pitchFamily="66" charset="0"/>
              <a:ea typeface="Comic Sans MS"/>
            </a:endParaRPr>
          </a:p>
          <a:p>
            <a:pPr>
              <a:buClr>
                <a:schemeClr val="dk1"/>
              </a:buClr>
              <a:buSzPts val="1100"/>
            </a:pPr>
            <a:r>
              <a:rPr lang="en-GB" sz="1100" u="sng" dirty="0">
                <a:solidFill>
                  <a:schemeClr val="dk1"/>
                </a:solidFill>
                <a:latin typeface="Comic Sans MS" panose="030F0702030302020204" pitchFamily="66" charset="0"/>
                <a:ea typeface="Comic Sans MS"/>
              </a:rPr>
              <a:t>PSHE</a:t>
            </a:r>
            <a:r>
              <a:rPr lang="en-GB" sz="1100" dirty="0">
                <a:solidFill>
                  <a:schemeClr val="dk1"/>
                </a:solidFill>
                <a:latin typeface="Comic Sans MS" panose="030F0702030302020204" pitchFamily="66" charset="0"/>
                <a:ea typeface="Comic Sans MS"/>
              </a:rPr>
              <a:t>; Rights and responsibilities</a:t>
            </a:r>
          </a:p>
          <a:p>
            <a:pPr>
              <a:buClr>
                <a:schemeClr val="dk1"/>
              </a:buClr>
              <a:buSzPts val="1100"/>
            </a:pPr>
            <a:endParaRPr lang="en-GB" sz="1100" dirty="0">
              <a:solidFill>
                <a:schemeClr val="dk1"/>
              </a:solidFill>
              <a:latin typeface="Comic Sans MS" panose="030F0702030302020204" pitchFamily="66" charset="0"/>
              <a:ea typeface="Comic Sans MS"/>
            </a:endParaRPr>
          </a:p>
          <a:p>
            <a:pPr marL="0" lvl="0" indent="0" algn="l" rtl="0">
              <a:spcBef>
                <a:spcPts val="0"/>
              </a:spcBef>
              <a:spcAft>
                <a:spcPts val="0"/>
              </a:spcAft>
              <a:buClr>
                <a:schemeClr val="dk1"/>
              </a:buClr>
              <a:buSzPts val="1100"/>
              <a:buFont typeface="Arial"/>
              <a:buNone/>
            </a:pPr>
            <a:r>
              <a:rPr lang="en-GB" sz="1100" u="sng" dirty="0">
                <a:solidFill>
                  <a:schemeClr val="dk1"/>
                </a:solidFill>
                <a:latin typeface="Comic Sans MS" panose="030F0702030302020204" pitchFamily="66" charset="0"/>
                <a:ea typeface="Comic Sans MS"/>
              </a:rPr>
              <a:t>PE</a:t>
            </a:r>
            <a:r>
              <a:rPr lang="en-GB" sz="1100" dirty="0">
                <a:solidFill>
                  <a:schemeClr val="dk1"/>
                </a:solidFill>
                <a:latin typeface="Comic Sans MS" panose="030F0702030302020204" pitchFamily="66" charset="0"/>
                <a:ea typeface="Comic Sans MS"/>
              </a:rPr>
              <a:t>; Intro to PE</a:t>
            </a:r>
          </a:p>
          <a:p>
            <a:pPr marL="0" lvl="0" indent="0" algn="l" rtl="0">
              <a:spcBef>
                <a:spcPts val="0"/>
              </a:spcBef>
              <a:spcAft>
                <a:spcPts val="0"/>
              </a:spcAft>
              <a:buClr>
                <a:schemeClr val="dk1"/>
              </a:buClr>
              <a:buSzPts val="1100"/>
              <a:buFont typeface="Arial"/>
              <a:buNone/>
            </a:pPr>
            <a:endParaRPr lang="en-GB" sz="1100" dirty="0">
              <a:solidFill>
                <a:schemeClr val="dk1"/>
              </a:solidFill>
              <a:latin typeface="Comic Sans MS" panose="030F0702030302020204" pitchFamily="66" charset="0"/>
              <a:ea typeface="Comic Sans MS"/>
            </a:endParaRPr>
          </a:p>
          <a:p>
            <a:pPr marL="0" lvl="0" indent="0" algn="l" rtl="0">
              <a:spcBef>
                <a:spcPts val="0"/>
              </a:spcBef>
              <a:spcAft>
                <a:spcPts val="0"/>
              </a:spcAft>
              <a:buClr>
                <a:schemeClr val="dk1"/>
              </a:buClr>
              <a:buSzPts val="1100"/>
              <a:buFont typeface="Arial"/>
              <a:buNone/>
            </a:pPr>
            <a:r>
              <a:rPr lang="en-GB" sz="1100" u="sng" dirty="0">
                <a:solidFill>
                  <a:schemeClr val="dk1"/>
                </a:solidFill>
                <a:latin typeface="Comic Sans MS" panose="030F0702030302020204" pitchFamily="66" charset="0"/>
                <a:ea typeface="Comic Sans MS"/>
              </a:rPr>
              <a:t>RE; </a:t>
            </a:r>
            <a:r>
              <a:rPr lang="en-GB" sz="1100" dirty="0">
                <a:solidFill>
                  <a:schemeClr val="dk1"/>
                </a:solidFill>
                <a:latin typeface="Comic Sans MS" panose="030F0702030302020204" pitchFamily="66" charset="0"/>
                <a:ea typeface="Comic Sans MS"/>
              </a:rPr>
              <a:t>A special place – At the Church</a:t>
            </a:r>
            <a:endParaRPr lang="en-GB" sz="1200" dirty="0">
              <a:solidFill>
                <a:schemeClr val="dk1"/>
              </a:solidFill>
              <a:latin typeface="Comic Sans MS" panose="030F0702030302020204" pitchFamily="66" charset="0"/>
              <a:ea typeface="Comic Sans MS"/>
            </a:endParaRPr>
          </a:p>
          <a:p>
            <a:pPr marL="0" lvl="0" indent="0" algn="l" rtl="0">
              <a:spcBef>
                <a:spcPts val="0"/>
              </a:spcBef>
              <a:spcAft>
                <a:spcPts val="0"/>
              </a:spcAft>
              <a:buClr>
                <a:schemeClr val="dk1"/>
              </a:buClr>
              <a:buSzPts val="1100"/>
              <a:buFont typeface="Arial"/>
              <a:buNone/>
            </a:pPr>
            <a:endParaRPr lang="en-GB" sz="1200" dirty="0">
              <a:solidFill>
                <a:schemeClr val="dk1"/>
              </a:solidFill>
              <a:ea typeface="Comic Sans MS"/>
            </a:endParaRPr>
          </a:p>
        </p:txBody>
      </p:sp>
      <p:sp>
        <p:nvSpPr>
          <p:cNvPr id="62" name="Google Shape;62;p13"/>
          <p:cNvSpPr/>
          <p:nvPr/>
        </p:nvSpPr>
        <p:spPr>
          <a:xfrm>
            <a:off x="4712795" y="6402618"/>
            <a:ext cx="2831630" cy="3472902"/>
          </a:xfrm>
          <a:prstGeom prst="roundRect">
            <a:avLst>
              <a:gd name="adj" fmla="val 492"/>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Comic Sans MS"/>
                <a:ea typeface="Comic Sans MS"/>
                <a:cs typeface="Comic Sans MS"/>
                <a:sym typeface="Comic Sans MS"/>
              </a:rPr>
              <a:t>Useful Information </a:t>
            </a:r>
          </a:p>
          <a:p>
            <a:pPr marL="457200" indent="-304800">
              <a:buSzPts val="1200"/>
              <a:buFont typeface="Comic Sans MS"/>
              <a:buChar char="●"/>
            </a:pPr>
            <a:r>
              <a:rPr lang="en-GB" sz="1050" dirty="0">
                <a:latin typeface="Comic Sans MS"/>
                <a:ea typeface="Comic Sans MS"/>
                <a:cs typeface="Comic Sans MS"/>
                <a:sym typeface="Comic Sans MS"/>
              </a:rPr>
              <a:t>PE is on a Wednesday. Please send your child to school in their PE kit on this day. Please make sure earrings are removed or covered.</a:t>
            </a:r>
          </a:p>
          <a:p>
            <a:pPr marL="457200" indent="-304800">
              <a:buSzPts val="1200"/>
              <a:buFont typeface="Comic Sans MS"/>
              <a:buChar char="●"/>
            </a:pPr>
            <a:r>
              <a:rPr lang="en-GB" sz="1050" dirty="0">
                <a:latin typeface="Comic Sans MS"/>
                <a:ea typeface="Comic Sans MS"/>
                <a:cs typeface="Comic Sans MS"/>
                <a:sym typeface="Comic Sans MS"/>
              </a:rPr>
              <a:t>Forest School is for all of Fire Class on a Friday afternoon. Please send spare clothes, including sun hat, suncream, raincoat and wellies. </a:t>
            </a:r>
          </a:p>
          <a:p>
            <a:pPr marL="457200" lvl="0" indent="-304800" algn="l" rtl="0">
              <a:spcBef>
                <a:spcPts val="0"/>
              </a:spcBef>
              <a:spcAft>
                <a:spcPts val="0"/>
              </a:spcAft>
              <a:buSzPts val="1200"/>
              <a:buFont typeface="Comic Sans MS"/>
              <a:buChar char="●"/>
            </a:pPr>
            <a:r>
              <a:rPr lang="en-GB" sz="1050" dirty="0">
                <a:latin typeface="Comic Sans MS"/>
                <a:ea typeface="Comic Sans MS"/>
                <a:cs typeface="Comic Sans MS"/>
                <a:sym typeface="Comic Sans MS"/>
              </a:rPr>
              <a:t>Please send your child’s water bottle in everyday (no juice please) along with their book bag and a coat.</a:t>
            </a:r>
          </a:p>
          <a:p>
            <a:pPr marL="457200" indent="-304800">
              <a:buSzPts val="1200"/>
              <a:buFont typeface="Comic Sans MS"/>
              <a:buChar char="●"/>
            </a:pPr>
            <a:r>
              <a:rPr lang="en-GB" sz="1050" dirty="0">
                <a:latin typeface="Comic Sans MS"/>
                <a:ea typeface="Comic Sans MS"/>
                <a:cs typeface="Comic Sans MS"/>
                <a:sym typeface="Comic Sans MS"/>
              </a:rPr>
              <a:t>Remember a sun hat and a water bottle! Please apply suncream at home where possible. We find that the 8 hour creams are the best then the children do not have to re-apply in school.</a:t>
            </a:r>
          </a:p>
          <a:p>
            <a:pPr marL="457200" lvl="0" indent="-304800" algn="l" rtl="0">
              <a:spcBef>
                <a:spcPts val="0"/>
              </a:spcBef>
              <a:spcAft>
                <a:spcPts val="0"/>
              </a:spcAft>
              <a:buSzPts val="1200"/>
              <a:buFont typeface="Comic Sans MS"/>
              <a:buChar char="●"/>
            </a:pPr>
            <a:endParaRPr lang="en-GB" sz="1050" dirty="0">
              <a:latin typeface="Comic Sans MS"/>
              <a:ea typeface="Comic Sans MS"/>
              <a:cs typeface="Comic Sans MS"/>
              <a:sym typeface="Comic Sans MS"/>
            </a:endParaRPr>
          </a:p>
          <a:p>
            <a:pPr marL="457200" lvl="0" indent="-304800" algn="l" rtl="0">
              <a:spcBef>
                <a:spcPts val="0"/>
              </a:spcBef>
              <a:spcAft>
                <a:spcPts val="0"/>
              </a:spcAft>
              <a:buSzPts val="1200"/>
              <a:buFont typeface="Comic Sans MS"/>
              <a:buChar char="●"/>
            </a:pPr>
            <a:endParaRPr lang="en-GB" sz="1100" dirty="0">
              <a:latin typeface="Comic Sans MS"/>
              <a:ea typeface="Comic Sans MS"/>
              <a:cs typeface="Comic Sans MS"/>
              <a:sym typeface="Comic Sans MS"/>
            </a:endParaRPr>
          </a:p>
          <a:p>
            <a:pPr marL="152400" lvl="0" algn="l" rtl="0">
              <a:spcBef>
                <a:spcPts val="0"/>
              </a:spcBef>
              <a:spcAft>
                <a:spcPts val="0"/>
              </a:spcAft>
              <a:buSzPts val="1200"/>
            </a:pPr>
            <a:endParaRPr lang="en-GB" sz="1100" dirty="0">
              <a:latin typeface="Comic Sans MS"/>
              <a:ea typeface="Comic Sans MS"/>
              <a:cs typeface="Comic Sans MS"/>
              <a:sym typeface="Comic Sans MS"/>
            </a:endParaRPr>
          </a:p>
        </p:txBody>
      </p:sp>
      <p:pic>
        <p:nvPicPr>
          <p:cNvPr id="3" name="Picture 2">
            <a:extLst>
              <a:ext uri="{FF2B5EF4-FFF2-40B4-BE49-F238E27FC236}">
                <a16:creationId xmlns:a16="http://schemas.microsoft.com/office/drawing/2014/main" id="{16873FF9-0836-43BD-9224-8AD11051A471}"/>
              </a:ext>
            </a:extLst>
          </p:cNvPr>
          <p:cNvPicPr>
            <a:picLocks noChangeAspect="1"/>
          </p:cNvPicPr>
          <p:nvPr/>
        </p:nvPicPr>
        <p:blipFill>
          <a:blip r:embed="rId3"/>
          <a:stretch>
            <a:fillRect/>
          </a:stretch>
        </p:blipFill>
        <p:spPr>
          <a:xfrm>
            <a:off x="409764" y="315208"/>
            <a:ext cx="891177" cy="1063336"/>
          </a:xfrm>
          <a:prstGeom prst="rect">
            <a:avLst/>
          </a:prstGeom>
        </p:spPr>
      </p:pic>
      <p:pic>
        <p:nvPicPr>
          <p:cNvPr id="8" name="Picture 7">
            <a:extLst>
              <a:ext uri="{FF2B5EF4-FFF2-40B4-BE49-F238E27FC236}">
                <a16:creationId xmlns:a16="http://schemas.microsoft.com/office/drawing/2014/main" id="{A2A99E6C-367E-3BE5-47C6-D229E5059B6E}"/>
              </a:ext>
            </a:extLst>
          </p:cNvPr>
          <p:cNvPicPr>
            <a:picLocks noChangeAspect="1"/>
          </p:cNvPicPr>
          <p:nvPr/>
        </p:nvPicPr>
        <p:blipFill>
          <a:blip r:embed="rId4"/>
          <a:stretch>
            <a:fillRect/>
          </a:stretch>
        </p:blipFill>
        <p:spPr>
          <a:xfrm>
            <a:off x="187813" y="4321855"/>
            <a:ext cx="4524982" cy="907438"/>
          </a:xfrm>
          <a:prstGeom prst="rect">
            <a:avLst/>
          </a:prstGeom>
        </p:spPr>
      </p:pic>
      <p:pic>
        <p:nvPicPr>
          <p:cNvPr id="12" name="Picture 11">
            <a:extLst>
              <a:ext uri="{FF2B5EF4-FFF2-40B4-BE49-F238E27FC236}">
                <a16:creationId xmlns:a16="http://schemas.microsoft.com/office/drawing/2014/main" id="{A2F5EAE1-C967-DAA7-C4F7-66010FC251CD}"/>
              </a:ext>
            </a:extLst>
          </p:cNvPr>
          <p:cNvPicPr>
            <a:picLocks noChangeAspect="1"/>
          </p:cNvPicPr>
          <p:nvPr/>
        </p:nvPicPr>
        <p:blipFill>
          <a:blip r:embed="rId5"/>
          <a:stretch>
            <a:fillRect/>
          </a:stretch>
        </p:blipFill>
        <p:spPr>
          <a:xfrm>
            <a:off x="281225" y="5229293"/>
            <a:ext cx="1220191" cy="944028"/>
          </a:xfrm>
          <a:prstGeom prst="rect">
            <a:avLst/>
          </a:prstGeom>
        </p:spPr>
      </p:pic>
      <p:pic>
        <p:nvPicPr>
          <p:cNvPr id="13" name="Picture 12">
            <a:extLst>
              <a:ext uri="{FF2B5EF4-FFF2-40B4-BE49-F238E27FC236}">
                <a16:creationId xmlns:a16="http://schemas.microsoft.com/office/drawing/2014/main" id="{15E655E7-CB66-242E-9F25-A92744BB33E3}"/>
              </a:ext>
            </a:extLst>
          </p:cNvPr>
          <p:cNvPicPr>
            <a:picLocks noChangeAspect="1"/>
          </p:cNvPicPr>
          <p:nvPr/>
        </p:nvPicPr>
        <p:blipFill>
          <a:blip r:embed="rId6"/>
          <a:stretch>
            <a:fillRect/>
          </a:stretch>
        </p:blipFill>
        <p:spPr>
          <a:xfrm>
            <a:off x="3067919" y="5278375"/>
            <a:ext cx="1303020" cy="923081"/>
          </a:xfrm>
          <a:prstGeom prst="rect">
            <a:avLst/>
          </a:prstGeom>
        </p:spPr>
      </p:pic>
      <p:pic>
        <p:nvPicPr>
          <p:cNvPr id="14" name="Picture 13">
            <a:extLst>
              <a:ext uri="{FF2B5EF4-FFF2-40B4-BE49-F238E27FC236}">
                <a16:creationId xmlns:a16="http://schemas.microsoft.com/office/drawing/2014/main" id="{5E9D360E-15AF-83D9-D4FD-DC9F26382784}"/>
              </a:ext>
            </a:extLst>
          </p:cNvPr>
          <p:cNvPicPr>
            <a:picLocks noChangeAspect="1"/>
          </p:cNvPicPr>
          <p:nvPr/>
        </p:nvPicPr>
        <p:blipFill>
          <a:blip r:embed="rId7"/>
          <a:stretch>
            <a:fillRect/>
          </a:stretch>
        </p:blipFill>
        <p:spPr>
          <a:xfrm>
            <a:off x="1594828" y="5275096"/>
            <a:ext cx="1303020" cy="92964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2aba32a-007c-4509-9dda-bc32aaf628fa" xsi:nil="true"/>
    <lcf76f155ced4ddcb4097134ff3c332f xmlns="de8ea94d-ebc6-41f0-8519-946fb0493a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9AE1EE4015604BB219D470AB2305A7" ma:contentTypeVersion="19" ma:contentTypeDescription="Create a new document." ma:contentTypeScope="" ma:versionID="8be911d739132185c129e7cab74f7a38">
  <xsd:schema xmlns:xsd="http://www.w3.org/2001/XMLSchema" xmlns:xs="http://www.w3.org/2001/XMLSchema" xmlns:p="http://schemas.microsoft.com/office/2006/metadata/properties" xmlns:ns2="de8ea94d-ebc6-41f0-8519-946fb0493a8c" xmlns:ns3="32aba32a-007c-4509-9dda-bc32aaf628fa" targetNamespace="http://schemas.microsoft.com/office/2006/metadata/properties" ma:root="true" ma:fieldsID="26d0e47d528f2b1fb39a2a00600c4a0e" ns2:_="" ns3:_="">
    <xsd:import namespace="de8ea94d-ebc6-41f0-8519-946fb0493a8c"/>
    <xsd:import namespace="32aba32a-007c-4509-9dda-bc32aaf628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ea94d-ebc6-41f0-8519-946fb0493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8bf2ae-68fd-413e-8dbe-708d90cc8f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aba32a-007c-4509-9dda-bc32aaf628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8d87cb-d2dc-4486-84c7-e287f707e397}" ma:internalName="TaxCatchAll" ma:showField="CatchAllData" ma:web="32aba32a-007c-4509-9dda-bc32aaf62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189A3A-76D8-4C5A-BFFD-1AD81CD41B96}">
  <ds:schemaRefs>
    <ds:schemaRef ds:uri="32aba32a-007c-4509-9dda-bc32aaf628fa"/>
    <ds:schemaRef ds:uri="http://www.w3.org/XML/1998/namespace"/>
    <ds:schemaRef ds:uri="http://purl.org/dc/elements/1.1/"/>
    <ds:schemaRef ds:uri="de8ea94d-ebc6-41f0-8519-946fb0493a8c"/>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F7E26CF-5737-41C6-ACEF-A046B02276FF}">
  <ds:schemaRefs>
    <ds:schemaRef ds:uri="http://schemas.microsoft.com/sharepoint/v3/contenttype/forms"/>
  </ds:schemaRefs>
</ds:datastoreItem>
</file>

<file path=customXml/itemProps3.xml><?xml version="1.0" encoding="utf-8"?>
<ds:datastoreItem xmlns:ds="http://schemas.openxmlformats.org/officeDocument/2006/customXml" ds:itemID="{0D036E94-20A6-4A0F-B465-52BEF612B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ea94d-ebc6-41f0-8519-946fb0493a8c"/>
    <ds:schemaRef ds:uri="32aba32a-007c-4509-9dda-bc32aaf628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168</TotalTime>
  <Words>504</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Comic Sans MS</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Sharphouse</dc:creator>
  <cp:lastModifiedBy>Mrs Sharphouse</cp:lastModifiedBy>
  <cp:revision>56</cp:revision>
  <dcterms:modified xsi:type="dcterms:W3CDTF">2026-04-15T09:29:35Z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0x010100D19AE1EE4015604BB219D470AB2305A7</vt:lpwstr>
  </property>
  <property fmtid="{D5CDD505-2E9C-101B-9397-08002B2CF9AE}" pid="3" name="MediaServiceImageTags">
    <vt:lpwstr/>
  </property>
</Properties>
</file>